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6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316" r:id="rId3"/>
    <p:sldId id="317" r:id="rId4"/>
    <p:sldId id="284" r:id="rId5"/>
    <p:sldId id="282" r:id="rId6"/>
    <p:sldId id="321" r:id="rId7"/>
    <p:sldId id="319" r:id="rId8"/>
    <p:sldId id="320" r:id="rId9"/>
    <p:sldId id="283" r:id="rId10"/>
    <p:sldId id="322" r:id="rId11"/>
    <p:sldId id="324" r:id="rId12"/>
    <p:sldId id="417" r:id="rId13"/>
    <p:sldId id="418" r:id="rId14"/>
    <p:sldId id="398" r:id="rId15"/>
    <p:sldId id="416" r:id="rId16"/>
    <p:sldId id="415" r:id="rId17"/>
    <p:sldId id="400" r:id="rId18"/>
    <p:sldId id="407" r:id="rId19"/>
    <p:sldId id="408" r:id="rId20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363" autoAdjust="0"/>
  </p:normalViewPr>
  <p:slideViewPr>
    <p:cSldViewPr snapToGrid="0">
      <p:cViewPr>
        <p:scale>
          <a:sx n="90" d="100"/>
          <a:sy n="90" d="100"/>
        </p:scale>
        <p:origin x="1744" y="-2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83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A9BFA41-73BA-4ED1-AEF5-BE0A63478628}" type="datetimeFigureOut">
              <a:rPr lang="en-US" smtClean="0"/>
              <a:t>4/2/20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EED290E-57A6-4DBB-83D9-E052C4745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077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7:06.0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105 0 24575,'-23'10'0,"6"1"0,10-10 0,6 7 0,-7 0 0,3-2 0,-3 1 0,-1-3 0,0 1 0,0 4 0,1-1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5:29.8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2665 164 24575,'-28'0'0,"-6"4"0,23-3 0,-12 4 0,13-5 0,-7 4 0,2-3 0,1 3 0,-4 0 0,12 1 0,-6 0 0,3-1 0,0-4 0,-4 0 0,5 0 0,-1 0 0,0 4 0,0-3 0,1 3 0,-1-4 0,-3 0 0,2 3 0,-3-2 0,0 3 0,3-4 0,-3 4 0,4-3 0,1 3 0,-1-4 0,-3 0 0,2 0 0,-3 0 0,5 3 0,-1-2 0,0 3 0,1-4 0,-5 0 0,3 0 0,-2 4 0,3-3 0,1 3 0,-1-4 0,-4 0 0,4 0 0,-4 0 0,4 0 0,1 0 0,-5 0 0,4 0 0,-4 0 0,4 0 0,1 0 0,-5 0 0,3 0 0,-2 0 0,3 0 0,1 0 0,-5 0 0,3 0 0,-2 0 0,3 0 0,0 0 0,-3 0 0,2 0 0,-2 0 0,3 0 0,0 0 0,-3 0 0,2 0 0,-2 0 0,3 0 0,0 0 0,-3 0 0,2 0 0,-2 0 0,3 0 0,0 4 0,1-4 0,-1 4 0,0-4 0,-3 0 0,2 0 0,-3 0 0,5 0 0,-1 0 0,-3 0 0,2 0 0,-3 0 0,5 0 0,-1 0 0,0-4 0,1 3 0,-1-2 0,0 3 0,-3 0 0,6-4 0,-6 3 0,4-3 0,-2 4 0,-2 0 0,3 0 0,0 0 0,-3 0 0,2 0 0,-3 0 0,5 0 0,-1-4 0,0 3 0,1-3 0,-1 4 0,-4-4 0,4 3 0,-4-2 0,5 3 0,-1 0 0,-4 0 0,4 0 0,-4 0 0,5 0 0,-1 0 0,-4 0 0,4 0 0,-4-4 0,4 3 0,1-3 0,-1 4 0,0-4 0,1 3 0,-1-3 0,0 4 0,1-4 0,-1 3 0,0-3 0,1 4 0,-6 0 0,5 0 0,-5 0 0,6-3 0,-1 2 0,0-3 0,1 4 0,-1-4 0,0 3 0,1-3 0,-1 4 0,0-4 0,1 3 0,-1-3 0,0 1 0,0 2 0,1-3 0,-5 4 0,3 0 0,-3-4 0,4 3 0,0-3 0,1 0 0,-1 3 0,0-3 0,0 4 0,1-3 0,-1 2 0,0-3 0,1 4 0,-5 0 0,4 0 0,-4-4 0,4 3 0,1-3 0,-1 4 0,0-4 0,1 3 0,-1-3 0,0 4 0,-3 0 0,6-4 0,-6 4 0,4-4 0,-2 4 0,-7 0 0,7 0 0,-3 0 0,0-4 0,3 3 0,-3-3 0,4 0 0,0 3 0,1-3 0,-1 4 0,0-4 0,1 3 0,-1-2 0,0-1 0,1 3 0,-1-3 0,0 4 0,1-4 0,-1 3 0,0-3 0,-4 4 0,3 0 0,1-4 0,-3 3 0,6-2 0,-6 3 0,3 0 0,0 0 0,1-4 0,-1 3 0,0-3 0,1 4 0,-5 0 0,7-4 0,-5 3 0,2-3 0,0 4 0,-4 0 0,4 0 0,1 0 0,-1-4 0,0 3 0,1-2 0,-1 3 0,-4 0 0,4-4 0,-4 3 0,4-3 0,1 4 0,-1-8 0,0 6 0,1-6 0,-1 8 0,0 0 0</inkml:trace>
  <inkml:trace contextRef="#ctx0" brushRef="#br0" timeOffset="1800">27 188 24575,'-15'-18'0,"4"1"0,11 12 0,0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5:51.06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26 452 24575,'-9'-14'0,"1"1"0,8 5 0,0-1 0,0 0 0,0 1 0,0-1 0,0 0 0,0 1 0,0-1 0,0 0 0,0 1 0,0-1 0,0 0 0,0 1 0,0-1 0,0 0 0,0 1 0,0-1 0,0 0 0,0 1 0,0-1 0,0 0 0,0 0 0,0 1 0,0-1 0,0 0 0,0 1 0,0-1 0,0 0 0,0 1 0,0-1 0,0 0 0,0 1 0,0-1 0,0 0 0,0 1 0,0-1 0,0 0 0,0 1 0,0-1 0,0 0 0,0 1 0,0-1 0,0 0 0,0 0 0,0 1 0,0-1 0,-4 4 0,3-2 0,-3 2 0,4 0 0,0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6:11.66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6:40.55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1 302 24575,'5'23'0,"-2"-3"0,-3-11 0,0-1 0,4 1 0,-3-1 0,7 1 0,-7 4 0,2-4 0,1 1 0,-3 1 0,7-5 0,-7 6 0,3-3 0,0 4 0,1-4 0,0 5 0,-2-6 0,-3 1 0,4-1 0,1 1 0,0-1 0,-1 1 0,-4-1 0,3 1 0,2-1 0,0 1 0,-1 0 0,-4-1 0,0 4 0,0-2 0,0 2 0,3-3 0,-2-1 0,3 1 0,-4 3 0,4-6 0,-3 5 0,14-25 0,-8 10 0,9-13 0,-11 10 0,-2 2 0,1-8 0,-3 4 0,3-4 0,0 4 0,-3 1 0,2-1 0,-3 0 0,0-3 0,4 2 0,-3-2 0,3 3 0,0 0 0,1 1 0,-1-1 0,0 0 0,0 1 0,-3-1 0,6 0 0,-6 0 0,3 1 0,-4-1 0,4 0 0,1 1 0,-1-1 0,0 0 0,-4 1 0,0-5 0,0 4 0,0-4 0,0 4 0,0 1 0,0-5 0,0 3 0,4 2 0,-3-4 0,7 6 0,-7-6 0,2 3 0,1 0 0,1 1 0,0-1 0,2 0 0,-2 5 0,4-4 0,-1 3 0,-3-4 0,2 1 0,-2 3 0,4-3 0,-1 3 0,1 1 0,-1-4 0,-3 3 0,3-4 0,0 4 0,-2-2 0,5 2 0,-6 0 0,4 1 0,3 0 0,-3 0 0,4-1 0,-8-3 0,6 7 0,-5-3 0,6 0 0,-3 0 0,-5-5 0,8 4 0,-10-3 0,13 7 0,-10-3 0,8 4 0,-5-3 0,1-2 0,-1 0 0,1 1 0,0 0 0,-1 3 0,1-6 0,-1 6 0,1-7 0,-1 3 0,-3-4 0,3 1 0,-4 3 0,5-3 0,-28 26 0,14-17 0,-20 22 0,18-18 0,6 3 0,-3 5 0,0-8 0,3 7 0,-3-4 0,4 2 0,-4 2 0,3-3 0,-6-1 0,6 1 0,-3-1 0,4 4 0,0-2 0,0 2 0,0-3 0,-4-1 0,-1 1 0,0 0 0,-2-1 0,6 1 0,-7-1 0,7 1 0,-7-1 0,7 1 0,-3-1 0,1 1 0,2-1 0,-3 1 0,0-1 0,3 1 0,-3 0 0,0-1 0,-1 1 0,1-1 0,-4 1 0,3-5 0,-4 4 0,1-7 0,-1 7 0,0-7 0,1 6 0,-1-6 0,0 7 0,1-7 0,-1 6 0,0-2 0,1 4 0,3-1 0,-3-3 0,3 6 0,-3-5 0,-1 6 0,4-3 0,-3-4 0,3 2 0,-3-2 0,-1-1 0,0 4 0,0 1 0,1 1 0,2 3 0,-1-8 0,2 2 0,-8-6 0,4 3 0,0 0 0,-3-3 0,7 3 0,-8-1 0,4-2 0,1 7 0,-1-7 0,0 3 0,1 0 0,-1 0 0</inkml:trace>
  <inkml:trace contextRef="#ctx0" brushRef="#br0" timeOffset="8095">350 446 24575,'14'-18'0,"2"5"0,-15 6 0,6 2 0,-2-4 0,4 4 0,-1-2 0,1 2 0,-1 0 0,1 1 0,-1 0 0,1-1 0</inkml:trace>
  <inkml:trace contextRef="#ctx0" brushRef="#br0" timeOffset="12431">268 565 24575,'8'-20'0,"-3"1"0,3 18 0,-7-7 0,10 4 0,-9-5 0,9 4 0,-2 1 0,-4 0 0,11 3 0,-14 13 0,5-5 0,-3 9 0,1-12 0,7-8 0,-2 3 0,2-2 0,-4 3 0,1-4 0,-1-1 0</inkml:trace>
  <inkml:trace contextRef="#ctx0" brushRef="#br0" timeOffset="16863">423 541 24575,'-10'22'0,"2"-6"0,8-12 0</inkml:trace>
  <inkml:trace contextRef="#ctx0" brushRef="#br0" timeOffset="32382">757 163 24575,'-28'0'0,"4"0"0,19 4 0,-3 1 0,3 3 0,1 1 0,-4-1 0,7 1 0,-11-1 0,10 1 0,-5-1 0,3 1 0,-1-4 0,-4 6 0,1-9 0,-1 6 0,0-8 0</inkml:trace>
  <inkml:trace contextRef="#ctx0" brushRef="#br0" timeOffset="37518">451 525 24575,'-14'18'0,"-2"-1"0,11-9 0,0-3 0,2-1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2:29.9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18 24575,'9'-5'0,"-1"1"0,1 4 0,-5-4 0,0 3 0,-4-3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2:58.8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0 219 24575,'19'-18'0,"5"1"0,-18 12 0,7 1 0,-5 4 0,1-4 0,-1 3 0,1-3 0,3 4 0,-2 0 0,2 0 0,-3 0 0,-1 0 0,1-3 0,-1 2 0,1-3 0,-1 0 0,1 3 0,-1-3 0,1 0 0,-1 3 0,1-6 0,0 6 0,-1-3 0,4 4 0,-2 0 0,2 0 0,-3-4 0,-1 3 0,1-3 0,8 4 0,-7-4 0,7 3 0,-8-3 0,-1 4 0,5-4 0,-4 4 0,4-8 0,-5 3 0,5 0 0,-3-3 0,7 3 0,-7 0 0,3 1 0,-4 4 0,-1 0 0,1-4 0,-1 3 0,1-6 0,-1 6 0,1-3 0,4 4 0,-3 0 0,7 0 0,-2 0 0,-1 0 0,-1 0 0,-5-4 0,1 3 0,-1-3 0,6 4 0,0 0 0,-4-4 0,2 3 0,-7-3 0,4 1 0,3-2 0,-3 0 0,4-3 0,-5 7 0,5-3 0,-7 0 0,6 3 0,1-2 0,-2 3 0,21 0 0,-15 0 0,18 0 0,-19 0 0,2 0 0,-10 0 0,1 0 0,3 0 0,-2 0 0,2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3:31.4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2130 35 24575,'-33'-5'0,"6"2"0,-2 3 0,13-4 0,-12 3 0,17-3 0,-7 0 0,5 3 0,3-3 0,-3 4 0,4 0 0,0-4 0,1 3 0,-1-2 0,-4 3 0,3 0 0,-3 0 0,4 0 0,0 0 0,-3 0 0,2 0 0,-2 0 0,3 0 0,0 0 0,-3 0 0,-2 0 0,-5 0 0,5 0 0,1 0 0,4 0 0,0 0 0,-4 0 0,3 0 0,-3 0 0,4 0 0,1 0 0,-5 0 0,-1 0 0,0 0 0,1 0 0,4 0 0,1 0 0,-5 0 0,4 0 0,-8 0 0,7 0 0,-8 0 0,8 0 0,-3 0 0,4 3 0,-4-2 0,3 3 0,-3-4 0,4 0 0,1 0 0,-5 0 0,3 0 0,-2 0 0,3 0 0,1 4 0,-6-3 0,0 3 0,0-4 0,-9 4 0,12-3 0,-17 8 0,12-8 0,-13 4 0,9-1 0,-9-3 0,8 3 0,2-4 0,1 0 0,4 0 0,-1 0 0,47-8 0,-22 6 0,45-7 0,-34 9 0,9 0 0,6 0 0,-4 0 0,31 0 0,-26 0 0,47 0 0,-27 0 0,-1 0 0,5 0 0,-43 0 0,22 0 0,-29 0 0,7 0 0,-9 0 0,-4 4 0,2 4 0,-2-2 0,0 6 0,-1-4 0,-4 2 0,0 2 0,-12-7 0,5-2 0,-9-3 0,7 0 0,1 0 0,-15 0 0,2 0 0,-9 0 0,6 0 0,10 0 0,1 0 0,4 0 0,0 4 0,1-3 0,-1 7 0,0-7 0,1 3 0,-1-1 0,0 2 0,1 0 0,-1 2 0,0-6 0,1 3 0,-1 0 0,0-3 0,1 3 0,-1-4 0,-4 0 0,4 4 0,-4-4 0,5 4 0,-1-4 0,-4 0 0,4 4 0,-4-3 0,4 3 0,1-4 0,-5 0 0,7 4 0,-5-3 0,2 2 0,0-3 0,-4 0 0,4 4 0,1-3 0,-1 3 0,0-4 0,-3 0 0,2 4 0,-2-3 0,3 2 0,0-3 0,-3 4 0,2-3 0,-3 3 0,5 0 0,-1-3 0,0 6 0,1-6 0,-1 3 0,0-4 0,-4 0 0,3 0 0,-7 4 0,7-3 0,-8 3 0,8 0 0,-3-3 0,4 3 0,1-4 0,-1 4 0,0-3 0,1 6 0,-1-6 0,0 3 0,1 0 0,-1-3 0,0 6 0,0-6 0,1 7 0,-1-7 0,0 6 0,1-6 0,-1 3 0,0 0 0,1-3 0,-1 3 0,0-4 0,1 4 0,-1-3 0,0 2 0,1 1 0,-1 1 0,0 0 0,1 2 0,-6-2 0,5 0 0,-9 3 0,8-6 0,-3 2 0,4 0 0,0 0 0,1 1 0,-1 3 0,4-4 0,-2 5 0,-2-1 0,-5-3 0,0 3 0,1-3 0,0-1 0,3 4 0,-8-3 0,8 0 0,1 3 0,1-3 0,3-1 0,-3 4 0,-1-3 0,4 3 0,-3 1 0,4-5 0,-5 4 0,4 1 0,-3-4 0,7 10 0,-6-13 0,6 10 0,-3-4 0,0-2 0,3 9 0,-3-9 0,4 6 0,0-3 0,4-1 0,-3 1 0,3-1 0,-4 5 0,0-4 0,0 4 0,0-5 0,0 1 0,0 3 0,0-3 0,0 4 0,0-5 0,0 1 0,0 3 0,0-2 0,0 2 0,0-3 0,0-1 0,0 5 0,0-4 0,0 3 0,0-3 0,0-1 0,0 6 0,0-5 0,0 4 0,0-4 0,0-1 0,0 5 0,0-4 0,0 4 0,3-5 0,-2 1 0,3-1 0,-4 5 0,4-4 0,-3 3 0,3-3 0,-4-1 0,0 5 0,0-4 0,0 4 0,4-5 0,-3 1 0,2-1 0,-3 5 0,4-4 0,-3 3 0,3-3 0,-4-1 0,0 5 0,0-4 0,4 4 0,-3-5 0,2 1 0,1 3 0,-3-2 0,3 2 0,0-4 0,1 6 0,3-5 0,-2 4 0,1-8 0,-2 3 0,3-4 0,-3 5 0,3-1 0,-7 1 0,6 0 0,-2-1 0,4 1 0,-1-1 0,-3 1 0,3-5 0,-7 8 0,6-6 0,-2 2 0,3 0 0,-3-4 0,-1 9 0,-4-4 0,4 0 0,0 2 0,1-5 0,-1 6 0,-4-3 0,4-1 0,-3 1 0,6-1 0,-6 1 0,3 0 0,0-1 0,-3 1 0,3-1 0,-8 5 0,-1-4 0,0 3 0,-3-7 0,-1 11 0,3-5 0,-6 7 0,11 0 0,-3-8 0,4 7 0,0-7 0,0 13 0,0-12 0,0 7 0,0-10 0,0 1 0,0 3 0,0-2 0,4-2 0,-3 4 0,10-2 0,-9 3 0,11 5 0,-12-4 0,7 0 0,-4 0 0,1-1 0,-1-4 0,-4 4 0,4-4 0,-3-1 0,2 1 0,-3 3 0,0-2 0,0 2 0,0-3 0,0-1 0,0 5 0,-3-8 0,2 7 0,-7-4 0,3-2 0,-4 5 0,5-6 0,-4 0 0,3 6 0,-4-5 0,1 6 0,-1-7 0,0 3 0,1-4 0,-1 5 0,0-1 0,1-3 0,-1-1 0,0 0 0,0 1 0,1-1 0,-11 5 0,8-8 0,-22 13 0,15-8 0,-22 10 0,18 3 0,-4-11 0,12 9 0,6-12 0,3 3 0,-7-3 0,10 3 0,-13-4 0,-1 10 0,-3 0 0,-5 2 0,10-3 0,4-4 0,2-5 0,8 8 0,-4-6 0,7 6 0,6-4 0,-3 1 0,5-4 0,-10 6 0,3-5 0,-4 6 0,0-3 0,0-1 0,-4 1 0,3 4 0,-7-7 0,7 6 0,-6-7 0,2 3 0,38-3 0,-8-1 0,57-10 0,-39 0 0,20-6 0,-36 6 0,13-3 0,-23 7 0,7-2 0,-15 4 0,-1 0 0,5 0 0,-4-4 0,3 3 0,-7-11 0,3 10 0,-7-13 0,10 13 0,-9-10 0,9 8 0,-10-5 0,7 0 0,1 4 0,0 1 0,3 4 0,7-3 0,-4 2 0,9-7 0,-5 7 0,-1-4 0,6 1 0,-8 3 0,10-4 0,-10 1 0,2 3 0,-1-12 0,-7 7 0,18-8 0,-6 4 0,9 0 0,4 0 0,-13 0 0,18 4 0,-18-2 0,25 2 0,-19-4 0,9 3 0,-13-1 0,-10 6 0,-5-6 0,-1 7 0,-3-6 0,7 2 0,-2 0 0,-2-3 0,4 7 0,-11-6 0,15 6 0,-11-7 0,8 7 0,-5-7 0,1 7 0,-1-3 0,5 1 0,-4 2 0,0-7 0,3 7 0,-6-7 0,7 3 0,-5 1 0,-3-4 0,3 3 0,-4-4 0,5 5 0,-1-4 0,1 7 0,0-7 0,-5-1 0,4 4 0,-7-7 0,6 7 0,-2-3 0,4-1 0,-5 0 0,4 1 0,-7-1 0,7 0 0,-4 1 0,1-1 0,7 4 0,-11-3 0,19-1 0,-13 3 0,14-11 0,-11 11 0,3-7 0,-4 4 0,-5 1 0,0-1 0,-4 0 0,0-3 0,0 2 0,4 1 0,10-3 0,2 5 0,13-12 0,-14 9 0,4-4 0,-15 5 0,4 4 0,-7-6 0,7 5 0,-7-7 0,2 5 0,1-1 0,-3 0 0,7 1 0,-4-1 0,5 4 0,-1-2 0,1 2 0,0 0 0,-1 1 0,1 15 0,-5-4 0,0 9 0,-4-7 0,4-5 0,-3 8 0,-5-7 0,2 8 0,-13-8 0,9-2 0,-3 1 0,-12 2 0,13-2 0,-30 1 0,26-1 0,-17 1 0,19 0 0,-3 3 0,4-7 0,0 2 0,1-3 0,-1 4 0,0-3 0,1 3 0,-1-4 0,0 4 0,1-3 0,26 10 0,-8-5 0,23 3 0,-23-1 0,7-3 0,-11 0 0,3 3 0,-1-4 0,-3 5 0,3-4 0,1 2 0,-1-2 0,5 4 0,-3 0 0,3-1 0,-4 1 0,-1 0 0,-3-1 0,3 5 0,1-3 0,-3 3 0,10 0 0,-10-3 0,3 2 0,-6-4 0,-10 1 0,-3 0 0,-8-1 0,4 1 0,-9 1 0,3-1 0,-17 1 0,-21 2 0,15-6 0,-41 6 0,52-11 0,-37 5 0,46-6 0,-13 0 0,22 0 0,0 0 0,6-4 0,-1 3 0,0-7 0,1 7 0,-1-6 0,-4 1 0,3-2 0,-3 2 0,4 3 0,0-1 0,1 3 0,-1-3 0,0 0 0,1 3 0,-11-3 0,8 4 0,-12-4 0,14-1 0,-9-4 0,8 4 0,-13-4 0,12 4 0,-17-1 0,12-2 0,-3 3 0,6 0 0,4-2 0,-4 1 0,3 1 0,-8-3 0,4 3 0,-17-5 0,9 1 0,-5 3 0,-2 2 0,17 4 0,-41 0 0,32 0 0,-33 0 0,33 0 0,-26 5 0,28-3 0,-33 8 0,28-9 0,-14 8 0,9-3 0,14 3 0,-19 1 0,21-1 0,-24 5 0,21-4 0,-22 9 0,16-8 0,-25 15 0,24-14 0,-20 19 0,23-15 0,-16 10 0,9-1 0,0-12 0,7 10 0,11-21 0,0 10 0,1-7 0,3 3 0,-3 1 0,7-1 0,-7 1 0,7 0 0,-2-1 0,3 4 0,0-2 0,0 2 0,0-3 0,0-1 0,-4 5 0,3-4 0,-7 4 0,7-5 0,-3 1 0,0-1 0,3 1 0,-7 4 0,7-4 0,-3 14 0,-1 4 0,-1 4 0,-5 18 0,1-16 0,-2 45 0,6-39 0,-6 53 0,10-55 0,-4 40 0,6-23 0,0-5 0,0-1 0,0-32 0,0-6 0,4 1 0,1-9 0,0 10 0,2-4 0,2 5 0,1-3 0,13 8 0,-2-7 0,0 7 0,7-7 0,-13-1 0,14 3 0,-9-11 0,22 18 0,-14-13 0,26 19 0,-14-8 0,7 12 0,-16-13 0,-4 1 0,-8-9 0,0 1 0,0-1 0,-5-4 0,-1 7 0,-5-6 0,1 2 0,-4 0 0,6-3 0,-9 3 0,9 1 0,-6-1 0,4 1 0,-5-1 0,9 1 0,-8 0 0,9 4 0,-5-7 0,4 11 0,-3-15 0,-1 10 0,-1-11 0,-4 7 0,5-4 0,4 1 0,-3 3 0,18-2 0,-6 3 0,9 1 0,-2 0 0,-13-1 0,2-3 0,-10-3 0,1 1 0,-1-3 0,1 7 0,0-7 0,-1 2 0,4-3 0,-2 0 0,-2 4 0,-4 9 0,-4-3 0,0 11 0,4-12 0,-3 9 0,3-8 0,0 3 0,-3-5 0,6 1 0,-2-1 0,3 1 0,1-1 0,0 1 0,-1 4 0,1-3 0,5 7 0,0-11 0,0 6 0,4-7 0,-9 0 0,4-1 0,-8 0 0,-22 5 0,4 1 0,-18 2 0,-6 4 0,9-5 0,-27 11 0,27-11 0,-19 10 0,29-6 0,-6-4 0,15-2 0,1-9 0,28 8 0,-5 3 0,27 4 0,1 10 0,-10-12 0,45 22 0,-34-21 0,3 5 0,0-2 0,2-7 0,36 13 0,-23-17 0,-9 1 0,-11 3 0,-33-9 0,4 3 0,-4 0 0,-1-3 0,1 3 0,4 0 0,-3 1 0,7 4 0,-2-4 0,-1 3 0,-5-3 0,-1-1 0,-41 4 0,25-7 0,-40 7 0,37-7 0,-12 8 0,3-8 0,0 3 0,-4-4 0,5 4 0,0-3 0,5 4 0,-4-5 0,8 0 0,-18-10 0,5 7 0,-48-18 0,20 18 0,-25-11 0,-4 0-984,-3 5 741,-9-10 1,-2 0 242,42 10 0,3 1 0,-2-6 0,4 1 0,-12 1 0,44 3 0,6-4 0,5 3 0,4-3 0,-8 8 983,7 30-497,-3-14-486,13 26 0,1-22 0,19 5 0,-17-6 0,17 1 0,-19-10 0,3-1 0,-9-16 0,4 6 0,-3-7 0,-1 5 0,8 3 0,-6 0 0,12-3 0,-4 7 0,5-3 0,5 4 0,-4 0 0,21 0 0,-13 0 0,34 5 0,0 2 0,-11 4 0,24 1 0,-45-6 0,25 4 0,-23-9 0,4 8 0,0-3 0,-14 0 0,7-1 0,-15-5 0,10 4 0,-4-3 0,17 4 0,9-5 0,10 0 0,-9 0 0,-5 0 0,-27 0 0,3 0 0,-9 0 0,-1 0 0,5 0 0,-3 0 0,13 0 0,-8 0 0,14 0 0,-9 0 0,0 0 0,-3 0 0,-7 0 0,3 0 0,-4 0 0,-1 0 0,10 0 0,-2-4 0,25 2 0,-18-6 0,30 7 0,-29-7 0,22 6 0,-29-6 0,7 7 0,-15-2 0,-1 3 0,6 0 0,-5-4 0,9 3 0,-9-3 0,9 4 0,-8 0 0,7 0 0,3 0 0,0 0 0,9 0 0,-9 0 0,21 5 0,-18-4 0,24 4 0,-26-5 0,5 0 0,-13 0 0,-9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2:23.897"/>
    </inkml:context>
    <inkml:brush xml:id="br0">
      <inkml:brushProperty name="width" value="0.1" units="cm"/>
      <inkml:brushProperty name="height" value="0.1" units="cm"/>
      <inkml:brushProperty name="color" value="#FFFFFF"/>
    </inkml:brush>
    <inkml:brush xml:id="br1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1200 2121 24575,'0'0'0</inkml:trace>
  <inkml:trace contextRef="#ctx0" brushRef="#br1" timeOffset="94701">744 2477 24575,'28'0'0,"-4"0"0,-16 0 0,1 0 0,3 0 0,-3 0 0,4 0 0,-5 0 0,1 0 0,3 0 0,-2 0 0,2 0 0,-3 0 0,-1 0 0,5 0 0,-4 0 0,3 0 0,-3 0 0,-1 0 0,1-4 0,0 3 0,-1-2 0,1-1 0,-1 3 0,1-3 0,4 0 0,-4 3 0,9-11 0,-8 10 0,3-7 0,0 9 0,-3 0 0,3 0 0,-5 0 0,5-3 0,-3 2 0,13-3 0,-12 0 0,7 3 0,-5-3 0,-7 0 0,6 3 0,-7-7 0,3 8 0,1-8 0,-1 3 0,1-4 0,-1 1 0,1-1 0,0 0 0,-5 1 0,4 3 0,-3-7 0,3 10 0,1-9 0,-1 10 0,-3-7 0,6 3 0,-47 13 0,21-4 0,-67 27 0,10 2 0,5-5 0,-4 7 0,53-24 0,-6-1 0,27-6 0,15-21 0,-5 9 0,14-23 0,-18 20 0,0-12 0,0 13 0,-4-3 0,2 4 0,-6 1 0,7-1 0,1 0 0,5 0 0,-1 1 0,0-1 0,0 0 0,-3-5 0,3 4 0,6-4 0,-8 5 0,7 0 0,-9 0 0,4 0 0,-4 0 0,5 0 0,-1 0 0,-4 1 0,9-2 0,-8 1 0,7-4 0,3 2 0,-1-10 0,-3 9 0,-8 3 0,-26 34 0,5-6 0,-41 34 0,24-30 0,-36 24 0,38-29 0,-10 14 0,24-22 0,0-1 0,6-5 0,-1-4 0,-4 0 0,4 0 0,-4 0 0,5 3 0,-1-2 0,0 3 0,1 0 0,-6-3 0,-5 7 0,3-3 0,-2 1 0,9-3 0,4 1 0,-6-3 0,5 3 0,-7 0 0,5-3 0,-5 7 0,-2-3 0,-4 0 0,5 3 0,1-7 0,8 6 0,1 2 0,4 1 0,0 2 0,-8-4 0,-2-3 0,-13 8 0,-10 10 0,11-5 0,-5 22 0,22-27 0,4 7 0,6-16 0,8-4 0,19-6 0,3-10 0,4 2 0,-13-6 0,-13 11 0,-4 0 0,0 5 0,-5-4 0,8 7 0,-7-7 0,4 3 0,2-3 0,-5-1 0,16 0 0,-11 0 0,17-6 0,-17 9 0,17-7 0,-17 12 0,7-8 0,-9 0 0,-1 3 0,1-6 0,-29 34 0,-2-10 0,-16 18 0,13-16 0,11-5 0,6 0 0,-1-5 0,0 0 0,1-4 0,-1 4 0,0 1 0,1-1 0,-1 4 0,4-3 0,-6 0 0,5-2 0,-7-3 0,-17 5 0,11 1 0,-41 16 0,30-9 0,-15 13 0,26-16 0,13-1 0,31-21 0,-10 4 0,27-19 0,-31 17 0,23-5 0,-12 1 0,9 7 0,10-2 0,-13 9 0,34 0 0,-27 0 0,34 0 0,-34 0 0,33 0 0,-33 0 0,10 4 0,-33-2 0,-9 2 0,-24 3 0,9-1 0,-13 3 0,11-2 0,-1-2 0,2 0 0,4-1 0,1-4 0,-9 0 0,-10 0 0,-3 0 0,-19 0 0,16 0 0,-37 0 0,14 0 0,-1 0 0,3 0 0,41-4 0,-7 0 0,54-1 0,-18-3 0,39 2 0,-23 0 0,1-3 0,-4 4 0,-15-4 0,-1 4 0,-8-3 0,3 3 0,0 0 0,6-3 0,0 7 0,14-13 0,-11 8 0,30-15 0,-24 10 0,13-5 0,-17 6 0,-9 1 0,-5 4 0,-30 9 0,15 2 0,-17 2 0,22-4 0,-4-4 0,19-19 0,-13 14 0,13-15 0,-31 20 0,9 0 0,-13 0 0,10 0 0,-21 0 0,8 0 0,-34 0 0,8 0 0,-1 0 0,-13 6 0,42-1 0,-12 1 0,37-2 0,41-28 0,-17 14 0,48-25 0,-43 24 0,20-6 0,-26 8 0,12-2 0,-23 6 0,7-3 0,-9 7 0,-1-3 0,1 12 0,-1-6 0,5 10 0,-3-11 0,13 3 0,-8-4 0,20 4 0,4 3 0,0-1 0,16 4 0,-27-5 0,25 2 0,-30 1 0,18-7 0,-25 3 0,2 0 0,-10-3 0,-3-1 0,10-5 0,-8 0 0,5-3 0,-4 7 0,-3-2 0,7-1 0,-2-1 0,6 0 0,-6-3 0,8 7 0,-12-6 0,6 6 0,-11-11 0,3 6 0,-1-6 0,2 3 0,4 4 0,-1-2 0,1 2 0,-5-4 0,8 4 0,-6 1 0,6 1 0,-4 2 0,1-7 0,-1 7 0,1-7 0,0 3 0,-5-3 0,8-1 0,-7 0 0,8 4 0,-9-2 0,4 2 0,1-4 0,0 4 0,0-2 0,-2 2 0,-2 0 0,7 1 0,-2 0 0,-2 0 0,-4-9 0,-12 3 0,7-2 0,-11 7 0,11-3 0,-7 3 0,7-7 0,-3 2 0,4-2 0,0 3 0,0 0 0,0-3 0,0 2 0,4 1 0,-3-2 0,7 5 0,-3-3 0,3 2 0,-3 2 0,2-4 0,-6 1 0,3-1 0,-4 0 0,4 0 0,-11 31 0,4-11 0,-10 18 0,8-12 0,-3-15 0,7 10 0,-3-4 0,4 2 0,-4 2 0,-1-3 0,-3-1 0,-1 1 0,0-4 0,0 7 0,4-6 0,1 7 0,-4-9 0,3 4 0,-8-3 0,4 0 0,5 2 0,-4-2 0,3 7 0,-4-2 0,1-2 0,-1 0 0,0-7 0,-4 7 0,-12 2 0,7 5 0,-6 5 0,19-14 0,20-30 0,-10 8 0,10-15 0,-20 30 0,-20 10 0,16 0 0,-14 0 0,22-9 0,-7-5 0,3-7 0,0 2 0,1-3 0,4 5 0,0-1 0,0-3 0,0 2 0,4 1 0,5 1 0,0 8 0,4-4 0,-5 4 0,1-4 0,-1 3 0,1-3 0,-1 0 0,1 3 0,-1-7 0,1 7 0,0-6 0,-1 6 0,1-3 0,-1 0 0,1-1 0,-1 0 0,1-2 0,-4 2 0,2-4 0,2 1 0,0 3 0,0-3 0,-2 3 0,-2 0 0,4-2 0,-1 2 0,-3-4 0,-1 0 0,-1 1 0,-2-1 0,3 0 0,0 1 0,-3-1 0,3 0 0,-4 1 0,0-5 0,4 3 0,-3-2 0,2 3 0,-3 1 0,4-1 0,-3 0 0,3 1 0,0-1 0,-3 0 0,6 0 0,-6 1 0,7-1 0,-7 0 0,6 1 0,-6-1 0,3 0 0,-4 1 0,4-1 0,-3 0 0,3 1 0,-4-1 0,0-4 0,0 4 0,0-4 0,0 5 0,-4-1 0,3 0 0,-3 1 0,4-1 0,0-4 0,0 4 0,0-4 0,0 4 0,0 1 0,0-5 0,-4 4 0,3-4 0,-3 4 0,4 1 0,-4-1 0,3 0 0,-6 1 0,6-1 0,-3 0 0,0 1 0,-1-1 0,0 0 0,1 1 0,1-1 0,2 0 0,-7 0 0,7 1 0,-3-1 0,0 0 0,3 1 0,-3-1 0,1 0 0,2 1 0,-7-1 0,7 0 0,-7 1 0,7-1 0,-3 0 0,1 1 0,2-1 0,-7 0 0,7 1 0,-7-1 0,7 0 0,-6 1 0,-2-1 0,-1 4 0,1-3 0,2 7 0,2-6 0,-4 2 0,1 0 0,-1 1 0,0 0 0,1 3 0,-1-3 0,0 4 0,1-3 0,-1 2 0,0-3 0,0 0 0,1-1 0,-1-4 0,0 5 0,5-4 0,-4 3 0,3-4 0,-4 5 0,1-4 0,-1 3 0,0 0 0,1-3 0,-1 7 0,0-6 0,1 6 0,-1-7 0,0 7 0,1-3 0,-1 0 0,0 3 0,1-6 0,-1 6 0,0-7 0,0 7 0,1-7 0,-1 7 0,0-6 0,1 6 0,-1-3 0,0 0 0,1 3 0,-1-3 0,0 0 0,1 3 0,-1-6 0,0 6 0,1-7 0,-1 7 0,0-7 0,1 7 0,-1-6 0,0 6 0,1-3 0,-1 4 0,0-4 0,0 3 0,1-7 0,-1 3 0,4-3 0,-6-1 0,5 0 0,-7 1 0,5 3 0,3-3 0,-7 3 0,7 0 0,-4-2 0,-3 2 0,6 0 0,-6-3 0,3 7 0,4-6 0,-6 2 0,5 0 0,-3-3 0,2 4 0,2-1 0,-4-3 0,0 7 0,1-7 0,-1 3 0,0 1 0,1-4 0,-1 7 0,0-7 0,1 3 0,-1-3 0,0 3 0,1-3 0,-1 7 0,0-6 0,1 2 0,-1 0 0,0-7 0,1 10 0,3-9 0,-7 6 0,6-4 0,-6 4 0,7-2 0,-3 2 0,0-4 0,-2 4 0,1-2 0,2 6 0,2-7 0,-4 3 0,0-3 0,1-1 0,-1 4 0,0 1 0,1 0 0,-1-1 0,0 1 0,1-8 0,-1 10 0,4-9 0,-3 6 0,4 0 0,-5-3 0,0 7 0,1-6 0,-1 2 0,0 0 0,0-3 0,1 3 0,-1-3 0,0 3 0,1-3 0,-1 3 0,0 0 0,1-2 0,-1 2 0,0 0 0,1-3 0,3 4 0,-7-5 0,6 4 0,-2-3 0,0 4 0,3-1 0,-7 1 0,6 0 0,-6 3 0,8-7 0,23-5 0,-9 7 0,21-6 0,-18 12 0,-5 0 0,1 0 0,4 4 0,12 2 0,7 4 0,41 8 0,-16-5 0,-2-3 0,3 0 0,40 3 0,-13-5 0,-15-2 0,-55-10 0,-7-1 0,-15-7 0,-4 2 0,-2-3 0,0 8 0,4-3 0,0 3 0,0 0 0,1-2 0,-1 6 0,0-3 0,1 4 0,-5 0 0,4 0 0,-4 0 0,4 0 0,1 0 0,-6-4 0,5 3 0,-5-4 0,6 5 0,-1 0 0,-8 0 0,-3-4 0,-10 3 0,-12-9 0,8 4 0,-35 0 0,20 1 0,-2 2 0,24-2 0,23-4 0,8 0 0,1 1 0,3 3 0,6-3 0,-9 3 0,12-5 0,-11 6 0,22-6 0,-11 9 0,13-4 0,-16 5 0,-1 0 0,0 0 0,-3 0 0,-51-9 0,19 7 0,-64-12 0,56 8 0,-19-5 0,29 6 0,1 0 0,5 5 0,6 0 0,-1 0 0,33-4 0,-7 3 0,23-2 0,1 3 0,0 0 0,-1 4 0,13 2 0,-30-1 0,24 5 0,-30-5 0,3 5 0,-16-2 0,-8 1 0,-18 0 0,4-4 0,-13-1 0,16-4 0,2 0 0,0 0 0,-10 0 0,6 0 0,-15 0 0,16 0 0,-8 0 0,10 0 0,1 0 0,8 4 0,51-7 0,7 0 0,26-8 0,15-2 0,-37 7 0,-5 2 0,0 2 0,-1 2 0,27 0 0,-55 0 0,8 0 0,-31 0 0,-26-5 0,6 0 0,-60 0 0,40 1 0,-54 4 0,45 0 0,-29 0 0,42 0 0,-24-6 0,36 1 0,-3-5 0,22 5 0,31-8 0,-8 7 0,23-3 0,-21 4 0,15 1 0,-14 2 0,14-2 0,-24 0 0,-1 3 0,-50-3 0,7 4 0,-52 0 0,37 0 0,-46 0 0,30 0 0,-2 0 0,18 0 0,32 0 0,-2-4 0,9 3 0,1-3 0,-1 0 0,0 3 0,-15-7 0,2 6 0,-27-8 0,21 5 0,-25-1 0,34-2 0,-11 3 0,21-8 0,0 3 0,-1-8 0,5 4 0,-3-5 0,3 5 0,-4 0 0,38 35 0,-15-14 0,35 24 0,-23-21 0,-1-1 0,-6-3 0,-6-2 0,-4-4 0,-1 0 0,5-4 0,-3-1 0,25 1 0,-11-5 0,37 8 0,-20-3 0,37 4 0,-30 0 0,30 0 0,-25 0 0,-10 0 0,-3 0 0,-29 3 0,7 2 0,-9 0 0,-4 2 0,2-2 0,-2 4 0,13 0 0,-7 0 0,23 6 0,-9-5 0,2 4 0,-13-8 0,-15-3 0,-23-3 0,7 0 0,-9 0 0,9 0 0,-15 0 0,-2 0 0,-5 0 0,4 0 0,20 0 0,-4 0 0,11 0 0,-1 0 0,-4 0 0,4 0 0,42 5 0,-19-4 0,49 8 0,-36-8 0,4 4 0,-12-5 0,-6 0 0,-47-4 0,24 3 0,-39-2 0,39 3 0,-13-5 0,8 4 0,-14-4 0,8 5 0,-8 0 0,9 0 0,1 0 0,-10 0 0,12 0 0,-24 0 0,20 0 0,-33 0 0,-3-6 0,0 1 0,-12-8 0,40 8 0,-2-4 0,18 8 0,12-3 0,32 8 0,-5-3 0,37 7 0,-29-6 0,43 9 0,-32-10 0,14 6 0,3-1 0,0-4-492,6 1 0,5 0 391,-22 1 0,-2-1 101,46-2 0,-15 11 0,-53-7 0,-2 1 0,-20-2 0,-34-8 0,4 3 983,-24-4-780,6 5-203,-3 0 0,1 0 0,-17 6 0,27 0 0,-27 0 0,28-1 0,-8-5 0,17 0 0,-5 0 0,10 0 0,1 0 0,6 0 0,-1 0 0,-5 0 0,-1 0 0,-22 0 0,2 0 0,-38 0 0,32 0 0,-6 0 0,42 3 0,3-2 0,2 7 0,-8-3 0,-2 8 0,-4 2 0,5-1 0,1-5 0,4-5 0,1-4 0,34 8 0,-22-3 0,31 4 0,-26-5 0,-3-1 0,10-2 0,-10 3 0,7 0 0,0-3 0,-3 3 0,3-4 0,-4 4 0,-1 0 0,-11 9 0,-2-8 0,-9 3 0,1-8 0,0 0 0,3 0 0,-7 0 0,7 0 0,-3-4 0,8-1 0,16-7 0,-7 2 0,11 1 0,-15 6 0</inkml:trace>
  <inkml:trace contextRef="#ctx0" brushRef="#br1" timeOffset="103283">652 897 24575,'-23'4'0,"3"0"0,11-4 0,0 0 0,-3 0 0,2 0 0,-7 0 0,7 0 0,-7 0 0,2 0 0,-4 0 0,1 0 0,-1 0 0,-5 0 0,8 0 0,-2 0 0,9 0 0,0 0 0,-3 0 0,2 0 0,-2 0 0,3 0 0,0 0 0,1-4 0,-1 3 0,0-2 0,0 3 0,-3 0 0,6-4 0,-5 3 0,2-3 0,-5 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3:08.0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559 153 24575,'19'-8'0,"0"3"0,-14 1 0,0 0 0,11 3 0,-10-3 0,8 0 0,3 3 0,-5-2 0,11-2 0,-8 4 0,-2-3 0,-5 4 0,1 0 0,3-4 0,-2 3 0,2-3 0,-4 4 0,1 0 0,3-4 0,-2 4 0,2-4 0,-3 0 0,-1 3 0,5-7 0,-3 7 0,13-4 0,-12 5 0,7 0 0,-9 0 0,-1-3 0,1 2 0,-1-3 0,5 4 0,1-4 0,5 3 0,-5-4 0,-1 5 0,-4 0 0,0 0 0,7 0 0,10 0 0,0 0 0,14 0 0,-13 0 0,-1 0 0,-3 0 0,-13 0 0,3 0 0,-5 0 0,1 0 0,3 0 0,7 0 0,-4 0 0,13 0 0,-17 0 0,3 4 0,-6-3 0,-3 3 0,8-4 0,-3 0 0,3 0 0,-5 4 0,1-3 0,-1 2 0,1 1 0,-1-3 0,1 3 0,3-4 0,2 4 0,0-3 0,-1 3 0,-5-4 0,1 4 0,-1-3 0,1 3 0,0 0 0,-1-3 0,1 2 0,7-3 0,0 0 0,2 0 0,-5 4 0,-5-3 0,5 3 0,-3 0 0,3-3 0,5 2 0,-7 1 0,12-3 0,-9 3 0,5 0 0,-5-3 0,-1 3 0,-8 0 0,6-3 0,-5 7 0,6-7 0,-3 2 0,0-3 0,3 0 0,-3 4 0,4-3 0,-5 3 0,5-4 0,-3 0 0,3 0 0,-4 0 0,-1 0 0,5 0 0,-4 0 0,3 0 0,-3 0 0,-1 0 0,5 0 0,-8 4 0,7-3 0,-4 3 0,2-4 0,2 0 0,-3 3 0,-1-2 0,1 7 0,-1-7 0,1 3 0,8-4 0,-7 0 0,12 0 0,-12 3 0,3-2 0,-5 3 0,1 0 0,-1-3 0,1 3 0,8-4 0,-7 0 0,12 0 0,3 0 0,1 0 0,30 0 0,-21 0 0,33 0 0,-20 0 0,-1 0 0,-11 0 0,-22 0 0,-4 0 0,-7 0 0</inkml:trace>
  <inkml:trace contextRef="#ctx0" brushRef="#br0" timeOffset="80372">10 0 24575,'-5'23'0,"1"-3"0,4-12 0,0 1 0,0 3 0,0-2 0,0 2 0,0-3 0,0-1 0,0 4 0,0-2 0,0 2 0,0-3 0,0-1 0,4 1 0,-3-1 0,6 1 0,-6 0 0,3-1 0,0 1 0,-3-1 0,6 1 0,-2-1 0,0 1 0,6-1 0,-5-3 0,2 3 0,4-7 0,-10 6 0,13-6 0,-9 7 0,6-7 0,-4 3 0,1-4 0,3 0 0,-2 0 0,2 0 0,-3-4 0,-1 3 0,1-3 0,-1 0 0,-3-5 0,-5 0 0,-1-4 0,-3 4 0,4 1 0,4-1 0,-3 0 0,7 1 0,0 3 0,-2-3 0,9 7 0,-13-7 0,9 8 0,-2-4 0,-3 0 0,9 3 0,-10-3 0,8 4 0,-5 0 0,1 0 0,3-4 0,-6-1 0,1-3 0,-3-5 0,1 7 0,0-5 0,6 6 0,-5-4 0,6 1 0,-7-1 0,3 4 0,-4-7 0,5 11 0,-4-11 0,-2 7 0</inkml:trace>
  <inkml:trace contextRef="#ctx0" brushRef="#br0" timeOffset="83660">537 284 24575,'-23'-5'0,"2"1"0,13 4 0,-1 0 0,0-4 0,1 3 0,-1-3 0,0 4 0,1-3 0,3-6 0,1-1 0,0 2 0,3-4 0,-7 6 0,7-6 0,-2 3 0,3 0 0,3 1 0,-2-1 0,11 0 0,-7 4 0,8-2 0,-5 6 0,1-12 0,0 11 0,0-6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4:38.1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2519 214 24575,'-23'-4'0,"3"0"0,11 4 0,0 0 0,-9 0 0,2 0 0,-25 0 0,0 0 0,-4 0 0,-25 0 0,38 0 0,-43 0 0,45 0 0,-25 0 0,32 0 0,-10-5 0,17 4 0,-3-7 0,5 7 0,6-3 0,-1 4 0,-4 0 0,4 0 0,-4 0 0,5 0 0,-1 0 0,-4 0 0,4 0 0,-4 0 0,4 0 0,1 0 0,-5 0 0,4 0 0,-9 0 0,9 0 0,-5 0 0,6 0 0,-5 0 0,3 0 0,-3 0 0,4 0 0,0 0 0,-3 0 0,-3 0 0,2 0 0,0 0 0,4 0 0,-4 0 0,3 0 0,-3 0 0,4 0 0,0 0 0,-3 0 0,-2 0 0,0 0 0,-4 0 0,8 0 0,-13 0 0,12 0 0,-7 0 0,9 0 0,1 0 0,-5 0 0,3 0 0,-2 0 0,3 0 0,1 0 0,-5 0 0,3 0 0,2-4 0,-4 3 0,6-3 0,-6 4 0,3 0 0,0 0 0,-3 0 0,6-4 0,-6 3 0,36-6 0,-18 2 0,34-5 0,-8 0 0,2 5 0,27-6 0,-25 10 0,32-10 0,-38 9 0,18-8 0,-40 9 0,1-3 0,-39 13 0,16-7 0,-26 11 0,25-7 0,-5 3 0,2 0 0,9-4 0,-9-1 0,8-4 0,-25-5 0,16 4 0,-34-10 0,12 10 0,1-4 0,-1 5 0,25 0 0,-2-4 0,9 3 0,4-7 0,-6 4 0,9-5 0,-10 4 0,7-3 0,-3 7 0,-1-6 0,0 6 0,1-3 0,-6 4 0,5 0 0,-5 0 0,6-4 0,-1 3 0,0-7 0,1 7 0,-1-6 0,0 6 0,-21-3 0,11 4 0,-28 0 0,30 0 0,-7 0 0,23 0 0,34-12 0,6 9 0,12-14 0,2 16 0,-25-8 0,34 8 0,-27-3 0,20 4 0,-17 0 0,-11 0 0,-3 0 0,-19 3 0,-5 6 0,-5 0 0,0 4 0,-2-9 0,2 4 0,-8-7 0,4 3 0,-4-4 0,0 0 0,-1 0 0,-5-4 0,4 3 0,-7-4 0,10 5 0,-10-4 0,2 3 0,4-3 0,-12-1 0,17 4 0,-3-7 0,37-1 0,-12 3 0,17-1 0,-24 7 0</inkml:trace>
  <inkml:trace contextRef="#ctx0" brushRef="#br0" timeOffset="7351">843 465 24575,'-44'5'0,"9"-1"0,6-4 0,8 0 0,-3 0 0,10 0 0,1 0 0,4 0 0,0 0 0,-4 0 0,3 0 0,-3 0 0,4 0 0,1 0 0,-5 0 0,4 0 0,-4 0 0,4 0 0,1 0 0,-5 0 0,7-4 0,-5 3 0,2-6 0,-1 6 0,-2-7 0,3 7 0,1-3 0,-1 4 0,-4 0 0,8-4 0,-7 3 0,3-3 0,-5 4 0,-4 0 0,4 0 0,0 0 0,6 0 0,-1-3 0,0 2 0,1-3 0,-1 0 0,-4 3 0,-2-3 0,-9 4 0,4-4 0,-15 3 0,18-3 0,-17 4 0,27-4 0,-10 3 0,12-3 0,-4 4 0,-8-4 0,6 3 0,-6-3 0,9 4 0,3-4 0,-7 3 0,6-2 0,-6-1 0,3 3 0,1-3 0,-1 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4:15.55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2653 0 24575,'-23'5'0,"6"3"0,9-7 0,8 6 0,-4 6 0,0-7 0,3 10 0,-3-12 0,0 5 0,3 3 0,-3-2 0,4 2 0,-4-3 0,3-1 0,-2 1 0,3 3 0,0-3 0,0 4 0,0-5 0,0 1 0,0 3 0,-4-6 0,3 5 0,-3-2 0,4 0 0,0 4 0,0-5 0,-4 1 0,3-1 0,-3 1 0,4 3 0,0-2 0,-4-2 0,0 4 0,-5-10 0,0 9 0,1-6 0,-1-1 0,0 0 0,0 0 0,1-3 0,-1 7 0,0-7 0,1 6 0,3 2 0,-3-4 0,3 11 0,1-11 0,-4 4 0,3 2 0,-4-5 0,1 6 0,3-3 0,-3-5 0,3 8 0,0-6 0,-2 2 0,2 0 0,-4-7 0,1 6 0,-1-2 0,4 4 0,-3-1 0,7 1 0,-6-1 0,6 1 0,-3-1 0,0 1 0,3-1 0,-3 1 0,0-1 0,3 1 0,-3 0 0,1 3 0,2-3 0,-3 4 0,4-5 0,-4 1 0,3-1 0,-3 1 0,0-1 0,3 1 0,-6 0 0,6-1 0,-3 1 0,4 3 0,0-3 0,0 4 0,-4-5 0,3 1 0,-3-1 0,4 5 0,0-4 0,0 4 0,0-5 0,4 1 0,-3-1 0,3 1 0,-1-1 0,-2 1 0,7-1 0,1-3 0,0-1 0,3-4 0,-3 0 0,-1 0 0,1 0 0</inkml:trace>
  <inkml:trace contextRef="#ctx0" brushRef="#br0" timeOffset="61701">1 1580 24575,'22'-5'0,"-2"1"0,-15 0 0,3 3 0,0-2 0,2 3 0,2 0 0,-3 0 0,-1 0 0,5 0 0,-4 0 0,8 0 0,-7 0 0,7 0 0,-7 0 0,3 0 0,0-5 0,-3 4 0,3-7 0,-5 7 0,1-3 0,3 4 0,-2 0 0,-2-3 0,4 2 0,-7-3 0,8 4 0,-5 0 0,1 0 0,3 0 0,-2 0 0,2 0 0,-3 0 0,-1 0 0,4 0 0,-2 0 0,2 0 0,6-4 0,-7 3 0,12-3 0,-13 4 0,13 0 0,-8 0 0,4 0 0,-5 0 0,-6 0 0,1 0 0,3-4 0,-3 3 0,4-3 0,-5 4 0,5 0 0,-3 0 0,3 0 0,-4 0 0,-1-3 0,1 2 0,-1-3 0,5 4 0,-4 0 0,4 0 0,-5-4 0,1 3 0,9-8 0,2 8 0,1-3 0,2 0 0,-13 3 0,3-4 0,-5 5 0,1-4 0,-1 3 0,1-2 0,3 3 0,2-5 0,0 4 0,-1-3 0,-5 0 0,1 3 0,-1-6 0,1 6 0,-1-7 0,1 7 0,0-3 0,-1 0 0,1 3 0,-1-3 0,1 1 0,-1 2 0,1-7 0,-1 3 0,1 0 0,-1-3 0,1 8 0,-1-8 0,1 7 0,0-7 0,-1 7 0,1-3 0,3 4 0,-2 0 0,2 0 0,-4 0 0,1 0 0,3 0 0,-2 0 0,2 0 0,1 0 0,-3 0 0,3 0 0,-5 0 0,1 0 0,0-4 0,-1 3 0,5-2 0,-3 3 0,3 0 0,-5-4 0,1 3 0,0-3 0,3 4 0,-3 0 0,4-4 0,-5 3 0,5-3 0,2 0 0,-1 3 0,-1-7 0,-5 7 0,1-3 0,-1 0 0,1 3 0,0-3 0,3 4 0,-3 0 0,0-3 0,2 2 0,-5-3 0,6 0 0,-3-1 0,-1-4 0,1 5 0,-4-4 0,2 3 0,2-4 0,0 4 0,0-2 0,-1 2 0,-4 0 0,9 1 0,-4 4 0,3 0 0,-3 0 0,0 0 0,3 0 0,-3 0 0,4 0 0,-5 0 0,1 0 0,3 0 0,-2 0 0,7 0 0,-8 0 0,4 0 0,-4 0 0,-1 0 0,5 0 0,-4 0 0,4 0 0,-5 0 0,1 0 0,3 0 0,-3 0 0,4 0 0,-5 0 0,1 0 0,3 0 0,-2 0 0,7 0 0,-8 0 0,4 0 0,0-4 0,2 3 0,-1-3 0,-1 4 0,-5 0 0,1 0 0,3 0 0,-2 0 0,2 0 0,-3 0 0,-1 0 0,9 0 0,-6 0 0,2 4 0,-6-4 0,-2 4 0,8-4 0,-4 0 0,3 0 0,-3 0 0,-1 0 0,5 0 0,1 4 0,-1-3 0,5 4 0,-4-1 0,0-3 0,-1 3 0,-8 0 0,7-3 0,-7 3 0,8-4 0,-5 0 0,1 0 0,3 0 0,-6 3 0,5-2 0,-2 3 0,0-4 0,3 0 0,-31 16 0,13-12 0,-22 12 0,19-12 0,-4 1 0,-2 0 0,1-1 0,-9-4 0,12 0 0,-7 4 0,9-3 0,-9 2 0,2 2 0,-23 0 0,17 1 0,-23 8 0,24-7 0,-26 14 0,23-11 0,-23 7 0,26-8 0,-5-3 0,9 2 0,7-7 0,-8 3 0,4-4 0,-10 0 0,-2 0 0,1 0 0,-10 5 0,-11-4 0,10 4 0,-18-5 0,32 0 0,-18 0 0,13-4 0,-4 2 0,7-6 0,-4 2 0,11 1 0,-14-9 0,1 7 0,3-7 0,-5 9 0,-1 0 0,0 5 0,-2 0 0,0 0 0,4 0 0,9 0 0,-12-4 0,23-1 0,-8-1 0,11-1 0,-1 6 0,0-3 0,1 0 0,-1 3 0,0-7 0,1 7 0,-1-6 0,0 2 0,-4 0 0,3 1 0,-8 0 0,9-1 0,-5 0 0,10-3 0,-4 7 0,-1-7 0,-5 3 0,0-4 0,-9 4 0,8 1 0,-5 4 0,11 0 0,5 0 0</inkml:trace>
  <inkml:trace contextRef="#ctx0" brushRef="#br0" timeOffset="66700">611 1090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7AB97ADB-C186-674E-A6E1-458756705D73}" type="datetimeFigureOut">
              <a:rPr lang="en-US" smtClean="0"/>
              <a:t>4/2/20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11A0E90-4637-3441-B750-1ACC583F1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78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A0E90-4637-3441-B750-1ACC583F16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755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7D5F-6E45-4E90-8F6B-B91AF12B19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027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7D5F-6E45-4E90-8F6B-B91AF12B19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718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7D5F-6E45-4E90-8F6B-B91AF12B19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751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7D5F-6E45-4E90-8F6B-B91AF12B199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16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7D5F-6E45-4E90-8F6B-B91AF12B199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605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1A0E90-4637-3441-B750-1ACC583F161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3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41BAF-BF29-46D2-A926-1185CEF7373C}" type="datetime1">
              <a:rPr lang="en-US" smtClean="0"/>
              <a:t>4/2/20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81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E3BA0-F65E-4A81-9A99-25EA6EE797A8}" type="datetime1">
              <a:rPr lang="en-US" smtClean="0"/>
              <a:t>4/2/20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67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F3096-1411-4EB0-8D31-53136BFA5BAD}" type="datetime1">
              <a:rPr lang="en-US" smtClean="0"/>
              <a:t>4/2/20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0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AC313-8BD7-488D-A404-030CD8F23CA3}" type="datetime1">
              <a:rPr lang="en-US" smtClean="0"/>
              <a:t>4/2/20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954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D2AB9-B1E0-476F-B5FF-F4C5318579C3}" type="datetime1">
              <a:rPr lang="en-US" smtClean="0"/>
              <a:t>4/2/20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01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EE78B-B493-44A7-8CE5-76B2008D252C}" type="datetime1">
              <a:rPr lang="en-US" smtClean="0"/>
              <a:t>4/2/20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530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48DDA-A1DE-4B01-8F95-67568D0B430E}" type="datetime1">
              <a:rPr lang="en-US" smtClean="0"/>
              <a:t>4/2/20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715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1458D-CBB5-41F6-A509-6C0DAE01EB94}" type="datetime1">
              <a:rPr lang="en-US" smtClean="0"/>
              <a:t>4/2/20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9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BEBBC-AD7C-4642-8020-4BE2BB642C4F}" type="datetime1">
              <a:rPr lang="en-US" smtClean="0"/>
              <a:t>4/2/20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439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FACF6-3365-4E78-B7CC-2A0D5D1BE765}" type="datetime1">
              <a:rPr lang="en-US" smtClean="0"/>
              <a:t>4/2/20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515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44D67-5D67-42BE-8455-6E8B6B2DC79B}" type="datetime1">
              <a:rPr lang="en-US" smtClean="0"/>
              <a:t>4/2/20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90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106CE-147B-4F48-9474-90CFB400F219}" type="datetime1">
              <a:rPr lang="en-US" smtClean="0"/>
              <a:t>4/2/20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364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nland" TargetMode="External"/><Relationship Id="rId3" Type="http://schemas.openxmlformats.org/officeDocument/2006/relationships/hyperlink" Target="https://en.wikipedia.org/wiki/Backpropagation" TargetMode="External"/><Relationship Id="rId7" Type="http://schemas.openxmlformats.org/officeDocument/2006/relationships/hyperlink" Target="https://en.wikipedia.org/wiki/Multidimensional_scaling" TargetMode="External"/><Relationship Id="rId2" Type="http://schemas.openxmlformats.org/officeDocument/2006/relationships/hyperlink" Target="https://en.wikipedia.org/wiki/Competitive_learn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Scientific_visualization" TargetMode="External"/><Relationship Id="rId5" Type="http://schemas.openxmlformats.org/officeDocument/2006/relationships/hyperlink" Target="https://en.wikipedia.org/wiki/Topology" TargetMode="External"/><Relationship Id="rId4" Type="http://schemas.openxmlformats.org/officeDocument/2006/relationships/hyperlink" Target="https://en.wikipedia.org/wiki/Gradient_descent" TargetMode="External"/><Relationship Id="rId9" Type="http://schemas.openxmlformats.org/officeDocument/2006/relationships/hyperlink" Target="https://en.wikipedia.org/wiki/Teuvo_Kohonen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4" Type="http://schemas.openxmlformats.org/officeDocument/2006/relationships/customXml" Target="../ink/ink1.xml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25.png"/><Relationship Id="rId26" Type="http://schemas.openxmlformats.org/officeDocument/2006/relationships/image" Target="../media/image29.png"/><Relationship Id="rId3" Type="http://schemas.openxmlformats.org/officeDocument/2006/relationships/customXml" Target="../ink/ink3.xml"/><Relationship Id="rId21" Type="http://schemas.openxmlformats.org/officeDocument/2006/relationships/customXml" Target="../ink/ink9.xml"/><Relationship Id="rId12" Type="http://schemas.openxmlformats.org/officeDocument/2006/relationships/image" Target="../media/image22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4.png"/><Relationship Id="rId20" Type="http://schemas.openxmlformats.org/officeDocument/2006/relationships/image" Target="../media/image26.pn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11" Type="http://schemas.openxmlformats.org/officeDocument/2006/relationships/customXml" Target="../ink/ink4.xml"/><Relationship Id="rId24" Type="http://schemas.openxmlformats.org/officeDocument/2006/relationships/image" Target="../media/image28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30.png"/><Relationship Id="rId10" Type="http://schemas.openxmlformats.org/officeDocument/2006/relationships/image" Target="../media/image21.png"/><Relationship Id="rId19" Type="http://schemas.openxmlformats.org/officeDocument/2006/relationships/customXml" Target="../ink/ink8.xml"/><Relationship Id="rId14" Type="http://schemas.openxmlformats.org/officeDocument/2006/relationships/image" Target="../media/image23.png"/><Relationship Id="rId22" Type="http://schemas.openxmlformats.org/officeDocument/2006/relationships/image" Target="../media/image27.png"/><Relationship Id="rId27" Type="http://schemas.openxmlformats.org/officeDocument/2006/relationships/customXml" Target="../ink/ink12.xml"/><Relationship Id="rId30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2064" y="756602"/>
            <a:ext cx="8321040" cy="2215198"/>
          </a:xfrm>
        </p:spPr>
        <p:txBody>
          <a:bodyPr/>
          <a:lstStyle/>
          <a:p>
            <a:r>
              <a:rPr lang="en-US" b="1" dirty="0"/>
              <a:t>Neural Networks:  </a:t>
            </a:r>
            <a:br>
              <a:rPr lang="en-US" b="1" dirty="0"/>
            </a:br>
            <a:r>
              <a:rPr lang="en-US" b="1" dirty="0"/>
              <a:t>Feedforward Backpropagation NN</a:t>
            </a:r>
            <a:br>
              <a:rPr lang="en-US" b="1" dirty="0"/>
            </a:br>
            <a:r>
              <a:rPr lang="en-US" b="1" dirty="0"/>
              <a:t> &amp; Self-Organizing Map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252444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Dr. </a:t>
            </a:r>
            <a:r>
              <a:rPr lang="en-US" dirty="0" err="1"/>
              <a:t>Hsinchun</a:t>
            </a:r>
            <a:r>
              <a:rPr lang="en-US" dirty="0"/>
              <a:t> Chen</a:t>
            </a:r>
          </a:p>
          <a:p>
            <a:r>
              <a:rPr lang="en-US" dirty="0"/>
              <a:t>AI Lab, University of Arizona</a:t>
            </a:r>
          </a:p>
          <a:p>
            <a:r>
              <a:rPr lang="en-US" dirty="0"/>
              <a:t>Updated Spring 2020</a:t>
            </a:r>
          </a:p>
          <a:p>
            <a:endParaRPr lang="en-US" dirty="0"/>
          </a:p>
          <a:p>
            <a:r>
              <a:rPr lang="en-US" b="1" dirty="0"/>
              <a:t>Acknowledgements:</a:t>
            </a:r>
            <a:r>
              <a:rPr lang="en-US" dirty="0"/>
              <a:t> </a:t>
            </a:r>
          </a:p>
          <a:p>
            <a:r>
              <a:rPr lang="en-US" dirty="0"/>
              <a:t>E. Rich &amp; K. Knight, “AI”; T. </a:t>
            </a:r>
            <a:r>
              <a:rPr lang="en-US" dirty="0" err="1"/>
              <a:t>Kohonen</a:t>
            </a:r>
            <a:r>
              <a:rPr lang="en-US" dirty="0"/>
              <a:t>, “Self-Organizing Map”; R. Lippmann, “Introduction to Computing with Neural Networks”, NSF Digital Library Program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1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8" y="25400"/>
            <a:ext cx="7886700" cy="1325563"/>
          </a:xfrm>
        </p:spPr>
        <p:txBody>
          <a:bodyPr/>
          <a:lstStyle/>
          <a:p>
            <a:r>
              <a:rPr lang="en-US" dirty="0"/>
              <a:t>Self-Organizing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445" y="1325563"/>
            <a:ext cx="8205107" cy="4640490"/>
          </a:xfrm>
        </p:spPr>
        <p:txBody>
          <a:bodyPr>
            <a:normAutofit/>
          </a:bodyPr>
          <a:lstStyle/>
          <a:p>
            <a:r>
              <a:rPr lang="en-US" dirty="0"/>
              <a:t>A </a:t>
            </a:r>
            <a:r>
              <a:rPr lang="en-US" b="1" dirty="0"/>
              <a:t>self-organizing map</a:t>
            </a:r>
            <a:r>
              <a:rPr lang="en-US" dirty="0"/>
              <a:t> (</a:t>
            </a:r>
            <a:r>
              <a:rPr lang="en-US" b="1" dirty="0"/>
              <a:t>SOM</a:t>
            </a:r>
            <a:r>
              <a:rPr lang="en-US" dirty="0"/>
              <a:t>) or </a:t>
            </a:r>
            <a:r>
              <a:rPr lang="en-US" b="1" dirty="0"/>
              <a:t>self-organizing feature map</a:t>
            </a:r>
            <a:r>
              <a:rPr lang="en-US" dirty="0"/>
              <a:t> (</a:t>
            </a:r>
            <a:r>
              <a:rPr lang="en-US" b="1" dirty="0"/>
              <a:t>SOFM</a:t>
            </a:r>
            <a:r>
              <a:rPr lang="en-US" dirty="0"/>
              <a:t>) is a type of artificial neural network (ANN) that is trained using unsupervised learning to produce a low-dimensional (typically 2D), discretized representation of the input space of the training samples, called a map. </a:t>
            </a:r>
          </a:p>
          <a:p>
            <a:r>
              <a:rPr lang="en-US" dirty="0"/>
              <a:t>Self-organizing maps differ from other artificial neural networks as they apply </a:t>
            </a:r>
            <a:r>
              <a:rPr lang="en-US" dirty="0">
                <a:hlinkClick r:id="rId2" tooltip="Competitive learning"/>
              </a:rPr>
              <a:t>competitive learning</a:t>
            </a:r>
            <a:r>
              <a:rPr lang="en-US" dirty="0"/>
              <a:t> as opposed to error-correction learning (such as </a:t>
            </a:r>
            <a:r>
              <a:rPr lang="en-US" dirty="0">
                <a:hlinkClick r:id="rId3" tooltip="Backpropagation"/>
              </a:rPr>
              <a:t>backpropagation</a:t>
            </a:r>
            <a:r>
              <a:rPr lang="en-US" dirty="0"/>
              <a:t> with </a:t>
            </a:r>
            <a:r>
              <a:rPr lang="en-US" dirty="0">
                <a:hlinkClick r:id="rId4" tooltip="Gradient descent"/>
              </a:rPr>
              <a:t>gradient descent</a:t>
            </a:r>
            <a:r>
              <a:rPr lang="en-US" dirty="0"/>
              <a:t>).</a:t>
            </a:r>
          </a:p>
          <a:p>
            <a:r>
              <a:rPr lang="en-US" dirty="0"/>
              <a:t> SOMs use a neighborhood function to preserve the </a:t>
            </a:r>
            <a:r>
              <a:rPr lang="en-US" dirty="0">
                <a:hlinkClick r:id="rId5" tooltip="Topology"/>
              </a:rPr>
              <a:t>topological</a:t>
            </a:r>
            <a:r>
              <a:rPr lang="en-US" dirty="0"/>
              <a:t> properties  (proximity) of the input space. This makes SOMs useful for </a:t>
            </a:r>
            <a:r>
              <a:rPr lang="en-US" dirty="0">
                <a:hlinkClick r:id="rId6" tooltip="Scientific visualization"/>
              </a:rPr>
              <a:t>visualization</a:t>
            </a:r>
            <a:r>
              <a:rPr lang="en-US" dirty="0"/>
              <a:t> by creating low-dimensional views of high-dimensional data, akin to </a:t>
            </a:r>
            <a:r>
              <a:rPr lang="en-US" dirty="0">
                <a:hlinkClick r:id="rId7" tooltip="Multidimensional scaling"/>
              </a:rPr>
              <a:t>multidimensional scaling</a:t>
            </a:r>
            <a:r>
              <a:rPr lang="en-US" dirty="0"/>
              <a:t>. </a:t>
            </a:r>
          </a:p>
          <a:p>
            <a:r>
              <a:rPr lang="en-US" dirty="0"/>
              <a:t>The SOM introduced by the </a:t>
            </a:r>
            <a:r>
              <a:rPr lang="en-US" dirty="0">
                <a:hlinkClick r:id="rId8" tooltip="Finland"/>
              </a:rPr>
              <a:t>Finnish</a:t>
            </a:r>
            <a:r>
              <a:rPr lang="en-US" dirty="0"/>
              <a:t> professor </a:t>
            </a:r>
            <a:r>
              <a:rPr lang="en-US" dirty="0">
                <a:hlinkClick r:id="rId9" tooltip="Teuvo Kohonen"/>
              </a:rPr>
              <a:t>Teuvo Kohonen</a:t>
            </a:r>
            <a:r>
              <a:rPr lang="en-US" dirty="0"/>
              <a:t> in the 1980s is sometimes called a </a:t>
            </a:r>
            <a:r>
              <a:rPr lang="en-US" b="1" dirty="0" err="1"/>
              <a:t>Kohonen</a:t>
            </a:r>
            <a:r>
              <a:rPr lang="en-US" b="1" dirty="0"/>
              <a:t> map.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769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636" y="-48706"/>
            <a:ext cx="7886700" cy="1325563"/>
          </a:xfrm>
        </p:spPr>
        <p:txBody>
          <a:bodyPr/>
          <a:lstStyle/>
          <a:p>
            <a:r>
              <a:rPr lang="en-US" dirty="0"/>
              <a:t>Self-Organizing Map for Text Visualization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11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D78126-FB5D-074F-90F2-7253B0EBD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475" y="1034908"/>
            <a:ext cx="6236682" cy="486583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FE86FF-7873-9742-880E-FB98FD7A2BC8}"/>
              </a:ext>
            </a:extLst>
          </p:cNvPr>
          <p:cNvSpPr/>
          <p:nvPr/>
        </p:nvSpPr>
        <p:spPr>
          <a:xfrm>
            <a:off x="528636" y="1069691"/>
            <a:ext cx="202882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Cartographical representation of a self-organizing map based on Wikipedia featured article data (word frequency). Distance is inversely proportional to similarity. The "mountains" are edges between clusters. The red lines are links between articles.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93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8" y="25400"/>
            <a:ext cx="7886700" cy="1325563"/>
          </a:xfrm>
        </p:spPr>
        <p:txBody>
          <a:bodyPr/>
          <a:lstStyle/>
          <a:p>
            <a:r>
              <a:rPr lang="en-US" dirty="0"/>
              <a:t>Self-Organizing Map: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669A9A-DD5A-BC4E-A546-40C04179C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556" y="2718255"/>
            <a:ext cx="3243792" cy="26334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4D4262-19F9-304C-B3F0-834C40EBB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37" y="2304940"/>
            <a:ext cx="4713049" cy="346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02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038" y="-40636"/>
            <a:ext cx="7886700" cy="1325563"/>
          </a:xfrm>
        </p:spPr>
        <p:txBody>
          <a:bodyPr/>
          <a:lstStyle/>
          <a:p>
            <a:r>
              <a:rPr lang="en-US" dirty="0"/>
              <a:t>Self-Organizing Map: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284A58-6689-3040-B20C-59C5952CB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531" y="3189831"/>
            <a:ext cx="2880179" cy="8178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276FAD-3461-DF4B-9956-30CAFC4AA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388" y="4308861"/>
            <a:ext cx="4419600" cy="5272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6C70C0-A472-2949-BCA6-5FC848399A92}"/>
              </a:ext>
            </a:extLst>
          </p:cNvPr>
          <p:cNvSpPr txBox="1"/>
          <p:nvPr/>
        </p:nvSpPr>
        <p:spPr>
          <a:xfrm>
            <a:off x="644852" y="1643660"/>
            <a:ext cx="3747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(1) Initialize input nodes (</a:t>
            </a:r>
            <a:r>
              <a:rPr lang="en-US" b="1" i="1" dirty="0"/>
              <a:t>N</a:t>
            </a:r>
            <a:r>
              <a:rPr lang="en-US" b="1" dirty="0"/>
              <a:t>), output nodes (</a:t>
            </a:r>
            <a:r>
              <a:rPr lang="en-US" b="1" i="1" dirty="0"/>
              <a:t>M</a:t>
            </a:r>
            <a:r>
              <a:rPr lang="en-US" b="1" dirty="0"/>
              <a:t>), and (random) connection weights (</a:t>
            </a:r>
            <a:r>
              <a:rPr lang="en-US" b="1" dirty="0" err="1"/>
              <a:t>w</a:t>
            </a:r>
            <a:r>
              <a:rPr lang="en-US" b="1" baseline="-25000" dirty="0" err="1"/>
              <a:t>ij</a:t>
            </a:r>
            <a:r>
              <a:rPr lang="en-US" b="1" dirty="0"/>
              <a:t>)</a:t>
            </a:r>
            <a:endParaRPr lang="en-US" baseline="-25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9AA571-E420-544B-A1DD-943C038FCC7B}"/>
              </a:ext>
            </a:extLst>
          </p:cNvPr>
          <p:cNvSpPr txBox="1"/>
          <p:nvPr/>
        </p:nvSpPr>
        <p:spPr>
          <a:xfrm>
            <a:off x="644853" y="2566990"/>
            <a:ext cx="3464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(2) Present each record/document in order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CAEE73-4444-874C-ACC3-F3D46D25B503}"/>
              </a:ext>
            </a:extLst>
          </p:cNvPr>
          <p:cNvSpPr txBox="1"/>
          <p:nvPr/>
        </p:nvSpPr>
        <p:spPr>
          <a:xfrm>
            <a:off x="5001531" y="1865722"/>
            <a:ext cx="1117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latin typeface="Times" pitchFamily="2" charset="0"/>
              </a:rPr>
              <a:t>N, M</a:t>
            </a:r>
            <a:r>
              <a:rPr lang="en-US" sz="2000" b="1" dirty="0"/>
              <a:t>, </a:t>
            </a:r>
            <a:r>
              <a:rPr lang="en-US" sz="2000" b="1" i="1" dirty="0" err="1">
                <a:latin typeface="Times" pitchFamily="2" charset="0"/>
              </a:rPr>
              <a:t>w</a:t>
            </a:r>
            <a:r>
              <a:rPr lang="en-US" sz="2000" b="1" i="1" baseline="-25000" dirty="0" err="1">
                <a:latin typeface="Times" pitchFamily="2" charset="0"/>
              </a:rPr>
              <a:t>ij</a:t>
            </a:r>
            <a:endParaRPr lang="en-US" sz="2000" b="1" baseline="-25000" dirty="0">
              <a:latin typeface="Times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EC918D-565A-C34F-94AF-CA9CD4CBD98D}"/>
              </a:ext>
            </a:extLst>
          </p:cNvPr>
          <p:cNvSpPr txBox="1"/>
          <p:nvPr/>
        </p:nvSpPr>
        <p:spPr>
          <a:xfrm>
            <a:off x="644852" y="3325754"/>
            <a:ext cx="3747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(3) Compute distance to all nodes and select winning node </a:t>
            </a:r>
            <a:r>
              <a:rPr lang="en-US" b="1" i="1" dirty="0"/>
              <a:t>j</a:t>
            </a:r>
            <a:r>
              <a:rPr lang="en-US" b="1" i="1" baseline="30000" dirty="0"/>
              <a:t>*</a:t>
            </a:r>
            <a:r>
              <a:rPr lang="en-US" b="1" dirty="0"/>
              <a:t> 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41D0E8-3DF9-154C-9F96-DEB4BC83016D}"/>
                  </a:ext>
                </a:extLst>
              </p:cNvPr>
              <p:cNvSpPr txBox="1"/>
              <p:nvPr/>
            </p:nvSpPr>
            <p:spPr>
              <a:xfrm>
                <a:off x="644852" y="4132431"/>
                <a:ext cx="34699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(4) Update weights to node </a:t>
                </a:r>
                <a:r>
                  <a:rPr lang="en-US" b="1" i="1" dirty="0"/>
                  <a:t>j</a:t>
                </a:r>
                <a:r>
                  <a:rPr lang="en-US" b="1" i="1" baseline="30000" dirty="0"/>
                  <a:t>*</a:t>
                </a:r>
                <a:r>
                  <a:rPr lang="en-US" b="1" dirty="0"/>
                  <a:t> and its neighbors via gain term,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𝜼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41D0E8-3DF9-154C-9F96-DEB4BC830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52" y="4132431"/>
                <a:ext cx="3469949" cy="646331"/>
              </a:xfrm>
              <a:prstGeom prst="rect">
                <a:avLst/>
              </a:prstGeom>
              <a:blipFill>
                <a:blip r:embed="rId4"/>
                <a:stretch>
                  <a:fillRect l="-1460" t="-192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7946B2F-FC70-584E-8594-1CAC8ABAF087}"/>
              </a:ext>
            </a:extLst>
          </p:cNvPr>
          <p:cNvSpPr txBox="1"/>
          <p:nvPr/>
        </p:nvSpPr>
        <p:spPr>
          <a:xfrm>
            <a:off x="644853" y="4939108"/>
            <a:ext cx="3464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(5) Repeat (2) until convergence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073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02159" y="328341"/>
            <a:ext cx="7384574" cy="72355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en-US" sz="2400" b="1" dirty="0">
                <a:latin typeface="Arial" panose="020B0604020202020204" pitchFamily="34" charset="0"/>
              </a:rPr>
              <a:t>Visualization Research in AI Lab:  SOM for Text Analytics and Visualization (Chen et al., 1999)</a:t>
            </a:r>
          </a:p>
        </p:txBody>
      </p:sp>
      <p:grpSp>
        <p:nvGrpSpPr>
          <p:cNvPr id="74783" name="Group 31"/>
          <p:cNvGrpSpPr>
            <a:grpSpLocks/>
          </p:cNvGrpSpPr>
          <p:nvPr/>
        </p:nvGrpSpPr>
        <p:grpSpPr bwMode="auto">
          <a:xfrm>
            <a:off x="1768660" y="2851688"/>
            <a:ext cx="6662418" cy="3677699"/>
            <a:chOff x="1152" y="1880"/>
            <a:chExt cx="5361" cy="2377"/>
          </a:xfrm>
        </p:grpSpPr>
        <p:sp>
          <p:nvSpPr>
            <p:cNvPr id="74784" name="Line 32"/>
            <p:cNvSpPr>
              <a:spLocks noChangeShapeType="1"/>
            </p:cNvSpPr>
            <p:nvPr/>
          </p:nvSpPr>
          <p:spPr bwMode="auto">
            <a:xfrm>
              <a:off x="5520" y="1905"/>
              <a:ext cx="0" cy="2352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5" name="Line 33"/>
            <p:cNvSpPr>
              <a:spLocks noChangeShapeType="1"/>
            </p:cNvSpPr>
            <p:nvPr/>
          </p:nvSpPr>
          <p:spPr bwMode="auto">
            <a:xfrm>
              <a:off x="1152" y="4239"/>
              <a:ext cx="4368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74786" name="Object 34"/>
            <p:cNvGraphicFramePr>
              <a:graphicFrameLocks noChangeAspect="1"/>
            </p:cNvGraphicFramePr>
            <p:nvPr>
              <p:extLst/>
            </p:nvPr>
          </p:nvGraphicFramePr>
          <p:xfrm>
            <a:off x="2678" y="1880"/>
            <a:ext cx="3835" cy="2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4" name="Image" r:id="rId3" imgW="13152136" imgH="9581363" progId="Photoshop.Image.4">
                    <p:embed/>
                  </p:oleObj>
                </mc:Choice>
                <mc:Fallback>
                  <p:oleObj name="Image" r:id="rId3" imgW="13152136" imgH="9581363" progId="Photoshop.Image.4">
                    <p:embed/>
                    <p:pic>
                      <p:nvPicPr>
                        <p:cNvPr id="74786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2684" r="19298" b="38586"/>
                        <a:stretch>
                          <a:fillRect/>
                        </a:stretch>
                      </p:blipFill>
                      <p:spPr bwMode="auto">
                        <a:xfrm>
                          <a:off x="2678" y="1880"/>
                          <a:ext cx="3835" cy="2341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bg2"/>
                          </a:solidFill>
                          <a:miter lim="800000"/>
                          <a:headEnd/>
                          <a:tailEnd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Group 70"/>
          <p:cNvGrpSpPr>
            <a:grpSpLocks/>
          </p:cNvGrpSpPr>
          <p:nvPr/>
        </p:nvGrpSpPr>
        <p:grpSpPr bwMode="auto">
          <a:xfrm>
            <a:off x="693307" y="1549263"/>
            <a:ext cx="2971800" cy="4924425"/>
            <a:chOff x="384" y="864"/>
            <a:chExt cx="1993" cy="3294"/>
          </a:xfrm>
        </p:grpSpPr>
        <p:pic>
          <p:nvPicPr>
            <p:cNvPr id="14" name="Picture 71" descr="D:\TailongVirtualStudio\Presentation\101599\nyt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864"/>
              <a:ext cx="1978" cy="3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Line 72"/>
            <p:cNvSpPr>
              <a:spLocks noChangeShapeType="1"/>
            </p:cNvSpPr>
            <p:nvPr/>
          </p:nvSpPr>
          <p:spPr bwMode="auto">
            <a:xfrm>
              <a:off x="2372" y="901"/>
              <a:ext cx="0" cy="325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73"/>
            <p:cNvSpPr>
              <a:spLocks noChangeShapeType="1"/>
            </p:cNvSpPr>
            <p:nvPr/>
          </p:nvSpPr>
          <p:spPr bwMode="auto">
            <a:xfrm>
              <a:off x="457" y="4143"/>
              <a:ext cx="19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640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-407987" y="881062"/>
            <a:ext cx="5791200" cy="381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en-US" sz="2400" b="1" dirty="0">
                <a:latin typeface="Arial" panose="020B0604020202020204" pitchFamily="34" charset="0"/>
              </a:rPr>
              <a:t>Visualization Research in AI Lab</a:t>
            </a:r>
          </a:p>
        </p:txBody>
      </p:sp>
      <p:sp>
        <p:nvSpPr>
          <p:cNvPr id="76805" name="Text Box 5"/>
          <p:cNvSpPr txBox="1">
            <a:spLocks noChangeArrowheads="1"/>
          </p:cNvSpPr>
          <p:nvPr/>
        </p:nvSpPr>
        <p:spPr bwMode="auto">
          <a:xfrm>
            <a:off x="557440" y="1579562"/>
            <a:ext cx="6819900" cy="415925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b="1" dirty="0">
                <a:latin typeface="Arial" panose="020B0604020202020204" pitchFamily="34" charset="0"/>
              </a:rPr>
              <a:t>From YAHOO! To OOHAY? – Organize the Web</a:t>
            </a:r>
          </a:p>
        </p:txBody>
      </p:sp>
      <p:sp>
        <p:nvSpPr>
          <p:cNvPr id="76806" name="Rectangle 6"/>
          <p:cNvSpPr>
            <a:spLocks noChangeArrowheads="1"/>
          </p:cNvSpPr>
          <p:nvPr/>
        </p:nvSpPr>
        <p:spPr bwMode="auto">
          <a:xfrm>
            <a:off x="1039813" y="2312988"/>
            <a:ext cx="685800" cy="7620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b="1">
                <a:solidFill>
                  <a:srgbClr val="CC6600"/>
                </a:solidFill>
              </a:rPr>
              <a:t>Y</a:t>
            </a:r>
            <a:endParaRPr lang="en-US" altLang="en-US"/>
          </a:p>
        </p:txBody>
      </p:sp>
      <p:sp>
        <p:nvSpPr>
          <p:cNvPr id="76807" name="Rectangle 7"/>
          <p:cNvSpPr>
            <a:spLocks noChangeArrowheads="1"/>
          </p:cNvSpPr>
          <p:nvPr/>
        </p:nvSpPr>
        <p:spPr bwMode="auto">
          <a:xfrm>
            <a:off x="1878013" y="2312988"/>
            <a:ext cx="685800" cy="7620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b="1">
                <a:solidFill>
                  <a:srgbClr val="CC6600"/>
                </a:solidFill>
              </a:rPr>
              <a:t>A</a:t>
            </a:r>
            <a:endParaRPr lang="en-US" altLang="en-US"/>
          </a:p>
        </p:txBody>
      </p:sp>
      <p:sp>
        <p:nvSpPr>
          <p:cNvPr id="76808" name="Rectangle 8"/>
          <p:cNvSpPr>
            <a:spLocks noChangeArrowheads="1"/>
          </p:cNvSpPr>
          <p:nvPr/>
        </p:nvSpPr>
        <p:spPr bwMode="auto">
          <a:xfrm>
            <a:off x="2716213" y="2312988"/>
            <a:ext cx="685800" cy="7620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b="1">
                <a:solidFill>
                  <a:srgbClr val="CC6600"/>
                </a:solidFill>
              </a:rPr>
              <a:t>H</a:t>
            </a:r>
            <a:endParaRPr lang="en-US" altLang="en-US"/>
          </a:p>
        </p:txBody>
      </p:sp>
      <p:sp>
        <p:nvSpPr>
          <p:cNvPr id="76809" name="Rectangle 9"/>
          <p:cNvSpPr>
            <a:spLocks noChangeArrowheads="1"/>
          </p:cNvSpPr>
          <p:nvPr/>
        </p:nvSpPr>
        <p:spPr bwMode="auto">
          <a:xfrm>
            <a:off x="3554413" y="2312988"/>
            <a:ext cx="685800" cy="7620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b="1">
                <a:solidFill>
                  <a:srgbClr val="CC6600"/>
                </a:solidFill>
              </a:rPr>
              <a:t>O</a:t>
            </a:r>
            <a:endParaRPr lang="en-US" altLang="en-US"/>
          </a:p>
        </p:txBody>
      </p:sp>
      <p:sp>
        <p:nvSpPr>
          <p:cNvPr id="76810" name="Rectangle 10"/>
          <p:cNvSpPr>
            <a:spLocks noChangeArrowheads="1"/>
          </p:cNvSpPr>
          <p:nvPr/>
        </p:nvSpPr>
        <p:spPr bwMode="auto">
          <a:xfrm>
            <a:off x="4392613" y="2312988"/>
            <a:ext cx="685800" cy="7620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b="1">
                <a:solidFill>
                  <a:srgbClr val="CC6600"/>
                </a:solidFill>
              </a:rPr>
              <a:t>O</a:t>
            </a:r>
            <a:endParaRPr lang="en-US" altLang="en-US"/>
          </a:p>
        </p:txBody>
      </p:sp>
      <p:sp>
        <p:nvSpPr>
          <p:cNvPr id="76811" name="Rectangle 11"/>
          <p:cNvSpPr>
            <a:spLocks noChangeArrowheads="1"/>
          </p:cNvSpPr>
          <p:nvPr/>
        </p:nvSpPr>
        <p:spPr bwMode="auto">
          <a:xfrm>
            <a:off x="5230813" y="2312988"/>
            <a:ext cx="685800" cy="7620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b="1">
                <a:solidFill>
                  <a:srgbClr val="CC6600"/>
                </a:solidFill>
              </a:rPr>
              <a:t>!</a:t>
            </a:r>
            <a:endParaRPr lang="en-US" altLang="en-US"/>
          </a:p>
        </p:txBody>
      </p:sp>
      <p:grpSp>
        <p:nvGrpSpPr>
          <p:cNvPr id="76812" name="Group 12"/>
          <p:cNvGrpSpPr>
            <a:grpSpLocks/>
          </p:cNvGrpSpPr>
          <p:nvPr/>
        </p:nvGrpSpPr>
        <p:grpSpPr bwMode="auto">
          <a:xfrm>
            <a:off x="1420813" y="2770188"/>
            <a:ext cx="3429000" cy="533400"/>
            <a:chOff x="960" y="1056"/>
            <a:chExt cx="2160" cy="336"/>
          </a:xfrm>
        </p:grpSpPr>
        <p:sp>
          <p:nvSpPr>
            <p:cNvPr id="76813" name="Rectangle 13"/>
            <p:cNvSpPr>
              <a:spLocks noChangeArrowheads="1"/>
            </p:cNvSpPr>
            <p:nvPr/>
          </p:nvSpPr>
          <p:spPr bwMode="auto">
            <a:xfrm>
              <a:off x="1440" y="105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A</a:t>
              </a:r>
              <a:endParaRPr lang="en-US" altLang="en-US"/>
            </a:p>
          </p:txBody>
        </p:sp>
        <p:sp>
          <p:nvSpPr>
            <p:cNvPr id="76814" name="Rectangle 14"/>
            <p:cNvSpPr>
              <a:spLocks noChangeArrowheads="1"/>
            </p:cNvSpPr>
            <p:nvPr/>
          </p:nvSpPr>
          <p:spPr bwMode="auto">
            <a:xfrm>
              <a:off x="1872" y="105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H</a:t>
              </a:r>
              <a:endParaRPr lang="en-US" altLang="en-US"/>
            </a:p>
          </p:txBody>
        </p:sp>
        <p:sp>
          <p:nvSpPr>
            <p:cNvPr id="76815" name="Rectangle 15"/>
            <p:cNvSpPr>
              <a:spLocks noChangeArrowheads="1"/>
            </p:cNvSpPr>
            <p:nvPr/>
          </p:nvSpPr>
          <p:spPr bwMode="auto">
            <a:xfrm>
              <a:off x="960" y="105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Y</a:t>
              </a:r>
              <a:endParaRPr lang="en-US" altLang="en-US"/>
            </a:p>
          </p:txBody>
        </p:sp>
        <p:sp>
          <p:nvSpPr>
            <p:cNvPr id="76816" name="Rectangle 16"/>
            <p:cNvSpPr>
              <a:spLocks noChangeArrowheads="1"/>
            </p:cNvSpPr>
            <p:nvPr/>
          </p:nvSpPr>
          <p:spPr bwMode="auto">
            <a:xfrm>
              <a:off x="2256" y="105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  <p:sp>
          <p:nvSpPr>
            <p:cNvPr id="76817" name="Rectangle 17"/>
            <p:cNvSpPr>
              <a:spLocks noChangeArrowheads="1"/>
            </p:cNvSpPr>
            <p:nvPr/>
          </p:nvSpPr>
          <p:spPr bwMode="auto">
            <a:xfrm>
              <a:off x="2688" y="105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</p:grpSp>
      <p:grpSp>
        <p:nvGrpSpPr>
          <p:cNvPr id="76818" name="Group 18"/>
          <p:cNvGrpSpPr>
            <a:grpSpLocks/>
          </p:cNvGrpSpPr>
          <p:nvPr/>
        </p:nvGrpSpPr>
        <p:grpSpPr bwMode="auto">
          <a:xfrm>
            <a:off x="2792413" y="3532188"/>
            <a:ext cx="1676400" cy="533400"/>
            <a:chOff x="1824" y="1536"/>
            <a:chExt cx="1056" cy="336"/>
          </a:xfrm>
        </p:grpSpPr>
        <p:sp>
          <p:nvSpPr>
            <p:cNvPr id="76819" name="Rectangle 19"/>
            <p:cNvSpPr>
              <a:spLocks noChangeArrowheads="1"/>
            </p:cNvSpPr>
            <p:nvPr/>
          </p:nvSpPr>
          <p:spPr bwMode="auto">
            <a:xfrm>
              <a:off x="1968" y="153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A</a:t>
              </a:r>
              <a:endParaRPr lang="en-US" altLang="en-US"/>
            </a:p>
          </p:txBody>
        </p:sp>
        <p:sp>
          <p:nvSpPr>
            <p:cNvPr id="76820" name="Rectangle 20"/>
            <p:cNvSpPr>
              <a:spLocks noChangeArrowheads="1"/>
            </p:cNvSpPr>
            <p:nvPr/>
          </p:nvSpPr>
          <p:spPr bwMode="auto">
            <a:xfrm>
              <a:off x="2112" y="153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H</a:t>
              </a:r>
              <a:endParaRPr lang="en-US" altLang="en-US"/>
            </a:p>
          </p:txBody>
        </p:sp>
        <p:sp>
          <p:nvSpPr>
            <p:cNvPr id="76821" name="Rectangle 21"/>
            <p:cNvSpPr>
              <a:spLocks noChangeArrowheads="1"/>
            </p:cNvSpPr>
            <p:nvPr/>
          </p:nvSpPr>
          <p:spPr bwMode="auto">
            <a:xfrm>
              <a:off x="1824" y="153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Y</a:t>
              </a:r>
              <a:endParaRPr lang="en-US" altLang="en-US"/>
            </a:p>
          </p:txBody>
        </p:sp>
        <p:sp>
          <p:nvSpPr>
            <p:cNvPr id="76822" name="Rectangle 22"/>
            <p:cNvSpPr>
              <a:spLocks noChangeArrowheads="1"/>
            </p:cNvSpPr>
            <p:nvPr/>
          </p:nvSpPr>
          <p:spPr bwMode="auto">
            <a:xfrm>
              <a:off x="2256" y="153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  <p:sp>
          <p:nvSpPr>
            <p:cNvPr id="76823" name="Rectangle 23"/>
            <p:cNvSpPr>
              <a:spLocks noChangeArrowheads="1"/>
            </p:cNvSpPr>
            <p:nvPr/>
          </p:nvSpPr>
          <p:spPr bwMode="auto">
            <a:xfrm>
              <a:off x="2448" y="153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</p:grpSp>
      <p:grpSp>
        <p:nvGrpSpPr>
          <p:cNvPr id="76824" name="Group 24"/>
          <p:cNvGrpSpPr>
            <a:grpSpLocks/>
          </p:cNvGrpSpPr>
          <p:nvPr/>
        </p:nvGrpSpPr>
        <p:grpSpPr bwMode="auto">
          <a:xfrm>
            <a:off x="3021013" y="4294188"/>
            <a:ext cx="2133600" cy="533400"/>
            <a:chOff x="1968" y="2016"/>
            <a:chExt cx="1344" cy="336"/>
          </a:xfrm>
        </p:grpSpPr>
        <p:sp>
          <p:nvSpPr>
            <p:cNvPr id="76825" name="Rectangle 25"/>
            <p:cNvSpPr>
              <a:spLocks noChangeArrowheads="1"/>
            </p:cNvSpPr>
            <p:nvPr/>
          </p:nvSpPr>
          <p:spPr bwMode="auto">
            <a:xfrm>
              <a:off x="2688" y="201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A</a:t>
              </a:r>
              <a:endParaRPr lang="en-US" altLang="en-US"/>
            </a:p>
          </p:txBody>
        </p:sp>
        <p:sp>
          <p:nvSpPr>
            <p:cNvPr id="76826" name="Rectangle 26"/>
            <p:cNvSpPr>
              <a:spLocks noChangeArrowheads="1"/>
            </p:cNvSpPr>
            <p:nvPr/>
          </p:nvSpPr>
          <p:spPr bwMode="auto">
            <a:xfrm>
              <a:off x="2448" y="201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H</a:t>
              </a:r>
              <a:endParaRPr lang="en-US" altLang="en-US"/>
            </a:p>
          </p:txBody>
        </p:sp>
        <p:sp>
          <p:nvSpPr>
            <p:cNvPr id="76827" name="Rectangle 27"/>
            <p:cNvSpPr>
              <a:spLocks noChangeArrowheads="1"/>
            </p:cNvSpPr>
            <p:nvPr/>
          </p:nvSpPr>
          <p:spPr bwMode="auto">
            <a:xfrm>
              <a:off x="2880" y="201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Y</a:t>
              </a:r>
              <a:endParaRPr lang="en-US" altLang="en-US"/>
            </a:p>
          </p:txBody>
        </p:sp>
        <p:sp>
          <p:nvSpPr>
            <p:cNvPr id="76828" name="Rectangle 28"/>
            <p:cNvSpPr>
              <a:spLocks noChangeArrowheads="1"/>
            </p:cNvSpPr>
            <p:nvPr/>
          </p:nvSpPr>
          <p:spPr bwMode="auto">
            <a:xfrm>
              <a:off x="2208" y="201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  <p:sp>
          <p:nvSpPr>
            <p:cNvPr id="76829" name="Rectangle 29"/>
            <p:cNvSpPr>
              <a:spLocks noChangeArrowheads="1"/>
            </p:cNvSpPr>
            <p:nvPr/>
          </p:nvSpPr>
          <p:spPr bwMode="auto">
            <a:xfrm>
              <a:off x="1968" y="201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</p:grpSp>
      <p:grpSp>
        <p:nvGrpSpPr>
          <p:cNvPr id="76830" name="Group 30"/>
          <p:cNvGrpSpPr>
            <a:grpSpLocks/>
          </p:cNvGrpSpPr>
          <p:nvPr/>
        </p:nvGrpSpPr>
        <p:grpSpPr bwMode="auto">
          <a:xfrm>
            <a:off x="2868613" y="4675188"/>
            <a:ext cx="2971800" cy="533400"/>
            <a:chOff x="1872" y="2304"/>
            <a:chExt cx="1872" cy="336"/>
          </a:xfrm>
        </p:grpSpPr>
        <p:sp>
          <p:nvSpPr>
            <p:cNvPr id="76831" name="Rectangle 31"/>
            <p:cNvSpPr>
              <a:spLocks noChangeArrowheads="1"/>
            </p:cNvSpPr>
            <p:nvPr/>
          </p:nvSpPr>
          <p:spPr bwMode="auto">
            <a:xfrm>
              <a:off x="2976" y="2304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A</a:t>
              </a:r>
              <a:endParaRPr lang="en-US" altLang="en-US"/>
            </a:p>
          </p:txBody>
        </p:sp>
        <p:sp>
          <p:nvSpPr>
            <p:cNvPr id="76832" name="Rectangle 32"/>
            <p:cNvSpPr>
              <a:spLocks noChangeArrowheads="1"/>
            </p:cNvSpPr>
            <p:nvPr/>
          </p:nvSpPr>
          <p:spPr bwMode="auto">
            <a:xfrm>
              <a:off x="2592" y="2304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H</a:t>
              </a:r>
              <a:endParaRPr lang="en-US" altLang="en-US"/>
            </a:p>
          </p:txBody>
        </p:sp>
        <p:sp>
          <p:nvSpPr>
            <p:cNvPr id="76833" name="Rectangle 33"/>
            <p:cNvSpPr>
              <a:spLocks noChangeArrowheads="1"/>
            </p:cNvSpPr>
            <p:nvPr/>
          </p:nvSpPr>
          <p:spPr bwMode="auto">
            <a:xfrm>
              <a:off x="3312" y="2304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Y</a:t>
              </a:r>
              <a:endParaRPr lang="en-US" altLang="en-US"/>
            </a:p>
          </p:txBody>
        </p:sp>
        <p:sp>
          <p:nvSpPr>
            <p:cNvPr id="76834" name="Rectangle 34"/>
            <p:cNvSpPr>
              <a:spLocks noChangeArrowheads="1"/>
            </p:cNvSpPr>
            <p:nvPr/>
          </p:nvSpPr>
          <p:spPr bwMode="auto">
            <a:xfrm>
              <a:off x="2208" y="2304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  <p:sp>
          <p:nvSpPr>
            <p:cNvPr id="76835" name="Rectangle 35"/>
            <p:cNvSpPr>
              <a:spLocks noChangeArrowheads="1"/>
            </p:cNvSpPr>
            <p:nvPr/>
          </p:nvSpPr>
          <p:spPr bwMode="auto">
            <a:xfrm>
              <a:off x="1872" y="2304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</p:grpSp>
      <p:grpSp>
        <p:nvGrpSpPr>
          <p:cNvPr id="76836" name="Group 36"/>
          <p:cNvGrpSpPr>
            <a:grpSpLocks/>
          </p:cNvGrpSpPr>
          <p:nvPr/>
        </p:nvGrpSpPr>
        <p:grpSpPr bwMode="auto">
          <a:xfrm>
            <a:off x="2335213" y="3151188"/>
            <a:ext cx="2286000" cy="533400"/>
            <a:chOff x="1536" y="1296"/>
            <a:chExt cx="1440" cy="336"/>
          </a:xfrm>
        </p:grpSpPr>
        <p:sp>
          <p:nvSpPr>
            <p:cNvPr id="76837" name="Rectangle 37"/>
            <p:cNvSpPr>
              <a:spLocks noChangeArrowheads="1"/>
            </p:cNvSpPr>
            <p:nvPr/>
          </p:nvSpPr>
          <p:spPr bwMode="auto">
            <a:xfrm>
              <a:off x="1776" y="129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A</a:t>
              </a:r>
              <a:endParaRPr lang="en-US" altLang="en-US"/>
            </a:p>
          </p:txBody>
        </p:sp>
        <p:sp>
          <p:nvSpPr>
            <p:cNvPr id="76838" name="Rectangle 38"/>
            <p:cNvSpPr>
              <a:spLocks noChangeArrowheads="1"/>
            </p:cNvSpPr>
            <p:nvPr/>
          </p:nvSpPr>
          <p:spPr bwMode="auto">
            <a:xfrm>
              <a:off x="2016" y="129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H</a:t>
              </a:r>
              <a:endParaRPr lang="en-US" altLang="en-US"/>
            </a:p>
          </p:txBody>
        </p:sp>
        <p:sp>
          <p:nvSpPr>
            <p:cNvPr id="76839" name="Rectangle 39"/>
            <p:cNvSpPr>
              <a:spLocks noChangeArrowheads="1"/>
            </p:cNvSpPr>
            <p:nvPr/>
          </p:nvSpPr>
          <p:spPr bwMode="auto">
            <a:xfrm>
              <a:off x="1536" y="129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Y</a:t>
              </a:r>
              <a:endParaRPr lang="en-US" altLang="en-US"/>
            </a:p>
          </p:txBody>
        </p:sp>
        <p:sp>
          <p:nvSpPr>
            <p:cNvPr id="76840" name="Rectangle 40"/>
            <p:cNvSpPr>
              <a:spLocks noChangeArrowheads="1"/>
            </p:cNvSpPr>
            <p:nvPr/>
          </p:nvSpPr>
          <p:spPr bwMode="auto">
            <a:xfrm>
              <a:off x="2256" y="129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  <p:sp>
          <p:nvSpPr>
            <p:cNvPr id="76841" name="Rectangle 41"/>
            <p:cNvSpPr>
              <a:spLocks noChangeArrowheads="1"/>
            </p:cNvSpPr>
            <p:nvPr/>
          </p:nvSpPr>
          <p:spPr bwMode="auto">
            <a:xfrm>
              <a:off x="2544" y="129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</p:grpSp>
      <p:grpSp>
        <p:nvGrpSpPr>
          <p:cNvPr id="76842" name="Group 42"/>
          <p:cNvGrpSpPr>
            <a:grpSpLocks/>
          </p:cNvGrpSpPr>
          <p:nvPr/>
        </p:nvGrpSpPr>
        <p:grpSpPr bwMode="auto">
          <a:xfrm>
            <a:off x="3249613" y="3913188"/>
            <a:ext cx="1295400" cy="533400"/>
            <a:chOff x="2112" y="1776"/>
            <a:chExt cx="816" cy="336"/>
          </a:xfrm>
        </p:grpSpPr>
        <p:sp>
          <p:nvSpPr>
            <p:cNvPr id="76843" name="Rectangle 43"/>
            <p:cNvSpPr>
              <a:spLocks noChangeArrowheads="1"/>
            </p:cNvSpPr>
            <p:nvPr/>
          </p:nvSpPr>
          <p:spPr bwMode="auto">
            <a:xfrm>
              <a:off x="2112" y="177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A</a:t>
              </a:r>
              <a:endParaRPr lang="en-US" altLang="en-US"/>
            </a:p>
          </p:txBody>
        </p:sp>
        <p:sp>
          <p:nvSpPr>
            <p:cNvPr id="76844" name="Rectangle 44"/>
            <p:cNvSpPr>
              <a:spLocks noChangeArrowheads="1"/>
            </p:cNvSpPr>
            <p:nvPr/>
          </p:nvSpPr>
          <p:spPr bwMode="auto">
            <a:xfrm>
              <a:off x="2256" y="177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H</a:t>
              </a:r>
              <a:endParaRPr lang="en-US" altLang="en-US"/>
            </a:p>
          </p:txBody>
        </p:sp>
        <p:sp>
          <p:nvSpPr>
            <p:cNvPr id="76845" name="Rectangle 45"/>
            <p:cNvSpPr>
              <a:spLocks noChangeArrowheads="1"/>
            </p:cNvSpPr>
            <p:nvPr/>
          </p:nvSpPr>
          <p:spPr bwMode="auto">
            <a:xfrm>
              <a:off x="2112" y="177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Y</a:t>
              </a:r>
              <a:endParaRPr lang="en-US" altLang="en-US"/>
            </a:p>
          </p:txBody>
        </p:sp>
        <p:sp>
          <p:nvSpPr>
            <p:cNvPr id="76846" name="Rectangle 46"/>
            <p:cNvSpPr>
              <a:spLocks noChangeArrowheads="1"/>
            </p:cNvSpPr>
            <p:nvPr/>
          </p:nvSpPr>
          <p:spPr bwMode="auto">
            <a:xfrm>
              <a:off x="2400" y="177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  <p:sp>
          <p:nvSpPr>
            <p:cNvPr id="76847" name="Rectangle 47"/>
            <p:cNvSpPr>
              <a:spLocks noChangeArrowheads="1"/>
            </p:cNvSpPr>
            <p:nvPr/>
          </p:nvSpPr>
          <p:spPr bwMode="auto">
            <a:xfrm>
              <a:off x="2496" y="177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</p:grpSp>
      <p:grpSp>
        <p:nvGrpSpPr>
          <p:cNvPr id="76848" name="Group 48"/>
          <p:cNvGrpSpPr>
            <a:grpSpLocks/>
          </p:cNvGrpSpPr>
          <p:nvPr/>
        </p:nvGrpSpPr>
        <p:grpSpPr bwMode="auto">
          <a:xfrm>
            <a:off x="2716213" y="4979988"/>
            <a:ext cx="3657600" cy="533400"/>
            <a:chOff x="1776" y="2544"/>
            <a:chExt cx="2304" cy="336"/>
          </a:xfrm>
        </p:grpSpPr>
        <p:sp>
          <p:nvSpPr>
            <p:cNvPr id="76849" name="Rectangle 49"/>
            <p:cNvSpPr>
              <a:spLocks noChangeArrowheads="1"/>
            </p:cNvSpPr>
            <p:nvPr/>
          </p:nvSpPr>
          <p:spPr bwMode="auto">
            <a:xfrm>
              <a:off x="3168" y="2544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A</a:t>
              </a:r>
              <a:endParaRPr lang="en-US" altLang="en-US"/>
            </a:p>
          </p:txBody>
        </p:sp>
        <p:sp>
          <p:nvSpPr>
            <p:cNvPr id="76850" name="Rectangle 50"/>
            <p:cNvSpPr>
              <a:spLocks noChangeArrowheads="1"/>
            </p:cNvSpPr>
            <p:nvPr/>
          </p:nvSpPr>
          <p:spPr bwMode="auto">
            <a:xfrm>
              <a:off x="2688" y="2544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H</a:t>
              </a:r>
              <a:endParaRPr lang="en-US" altLang="en-US"/>
            </a:p>
          </p:txBody>
        </p:sp>
        <p:sp>
          <p:nvSpPr>
            <p:cNvPr id="76851" name="Rectangle 51"/>
            <p:cNvSpPr>
              <a:spLocks noChangeArrowheads="1"/>
            </p:cNvSpPr>
            <p:nvPr/>
          </p:nvSpPr>
          <p:spPr bwMode="auto">
            <a:xfrm>
              <a:off x="3648" y="2544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Y</a:t>
              </a:r>
              <a:endParaRPr lang="en-US" altLang="en-US"/>
            </a:p>
          </p:txBody>
        </p:sp>
        <p:sp>
          <p:nvSpPr>
            <p:cNvPr id="76852" name="Rectangle 52"/>
            <p:cNvSpPr>
              <a:spLocks noChangeArrowheads="1"/>
            </p:cNvSpPr>
            <p:nvPr/>
          </p:nvSpPr>
          <p:spPr bwMode="auto">
            <a:xfrm>
              <a:off x="2160" y="2544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  <p:sp>
          <p:nvSpPr>
            <p:cNvPr id="76853" name="Rectangle 53"/>
            <p:cNvSpPr>
              <a:spLocks noChangeArrowheads="1"/>
            </p:cNvSpPr>
            <p:nvPr/>
          </p:nvSpPr>
          <p:spPr bwMode="auto">
            <a:xfrm>
              <a:off x="1776" y="2544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</p:grpSp>
      <p:sp>
        <p:nvSpPr>
          <p:cNvPr id="76854" name="Rectangle 54"/>
          <p:cNvSpPr>
            <a:spLocks noChangeArrowheads="1"/>
          </p:cNvSpPr>
          <p:nvPr/>
        </p:nvSpPr>
        <p:spPr bwMode="auto">
          <a:xfrm>
            <a:off x="2487613" y="5284788"/>
            <a:ext cx="4953000" cy="990600"/>
          </a:xfrm>
          <a:prstGeom prst="rect">
            <a:avLst/>
          </a:prstGeom>
          <a:gradFill rotWithShape="0">
            <a:gsLst>
              <a:gs pos="0">
                <a:srgbClr val="99CCFF">
                  <a:gamma/>
                  <a:shade val="48627"/>
                  <a:invGamma/>
                </a:srgbClr>
              </a:gs>
              <a:gs pos="100000">
                <a:srgbClr val="99CCFF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55" name="Rectangle 55"/>
          <p:cNvSpPr>
            <a:spLocks noChangeArrowheads="1"/>
          </p:cNvSpPr>
          <p:nvPr/>
        </p:nvSpPr>
        <p:spPr bwMode="auto">
          <a:xfrm>
            <a:off x="2563813" y="5360988"/>
            <a:ext cx="685800" cy="8382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6856" name="Rectangle 56"/>
          <p:cNvSpPr>
            <a:spLocks noChangeArrowheads="1"/>
          </p:cNvSpPr>
          <p:nvPr/>
        </p:nvSpPr>
        <p:spPr bwMode="auto">
          <a:xfrm>
            <a:off x="3402013" y="5360988"/>
            <a:ext cx="685800" cy="8382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6857" name="Rectangle 57"/>
          <p:cNvSpPr>
            <a:spLocks noChangeArrowheads="1"/>
          </p:cNvSpPr>
          <p:nvPr/>
        </p:nvSpPr>
        <p:spPr bwMode="auto">
          <a:xfrm>
            <a:off x="4240213" y="5360988"/>
            <a:ext cx="685800" cy="8382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6858" name="Rectangle 58"/>
          <p:cNvSpPr>
            <a:spLocks noChangeArrowheads="1"/>
          </p:cNvSpPr>
          <p:nvPr/>
        </p:nvSpPr>
        <p:spPr bwMode="auto">
          <a:xfrm>
            <a:off x="5078413" y="5360988"/>
            <a:ext cx="685800" cy="8382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6859" name="Rectangle 59"/>
          <p:cNvSpPr>
            <a:spLocks noChangeArrowheads="1"/>
          </p:cNvSpPr>
          <p:nvPr/>
        </p:nvSpPr>
        <p:spPr bwMode="auto">
          <a:xfrm>
            <a:off x="5916613" y="5360988"/>
            <a:ext cx="685800" cy="8382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grpSp>
        <p:nvGrpSpPr>
          <p:cNvPr id="76860" name="Group 60"/>
          <p:cNvGrpSpPr>
            <a:grpSpLocks/>
          </p:cNvGrpSpPr>
          <p:nvPr/>
        </p:nvGrpSpPr>
        <p:grpSpPr bwMode="auto">
          <a:xfrm>
            <a:off x="2563813" y="5538788"/>
            <a:ext cx="4038600" cy="431800"/>
            <a:chOff x="1680" y="2992"/>
            <a:chExt cx="2544" cy="272"/>
          </a:xfrm>
        </p:grpSpPr>
        <p:sp>
          <p:nvSpPr>
            <p:cNvPr id="76861" name="Rectangle 61"/>
            <p:cNvSpPr>
              <a:spLocks noChangeArrowheads="1"/>
            </p:cNvSpPr>
            <p:nvPr/>
          </p:nvSpPr>
          <p:spPr bwMode="auto">
            <a:xfrm>
              <a:off x="1680" y="3017"/>
              <a:ext cx="432" cy="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  <p:sp>
          <p:nvSpPr>
            <p:cNvPr id="76862" name="Rectangle 62"/>
            <p:cNvSpPr>
              <a:spLocks noChangeArrowheads="1"/>
            </p:cNvSpPr>
            <p:nvPr/>
          </p:nvSpPr>
          <p:spPr bwMode="auto">
            <a:xfrm>
              <a:off x="2201" y="2992"/>
              <a:ext cx="432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  <p:sp>
          <p:nvSpPr>
            <p:cNvPr id="76863" name="Rectangle 63"/>
            <p:cNvSpPr>
              <a:spLocks noChangeArrowheads="1"/>
            </p:cNvSpPr>
            <p:nvPr/>
          </p:nvSpPr>
          <p:spPr bwMode="auto">
            <a:xfrm>
              <a:off x="2736" y="3000"/>
              <a:ext cx="432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H</a:t>
              </a:r>
              <a:endParaRPr lang="en-US" altLang="en-US"/>
            </a:p>
          </p:txBody>
        </p:sp>
        <p:sp>
          <p:nvSpPr>
            <p:cNvPr id="76864" name="Rectangle 64"/>
            <p:cNvSpPr>
              <a:spLocks noChangeArrowheads="1"/>
            </p:cNvSpPr>
            <p:nvPr/>
          </p:nvSpPr>
          <p:spPr bwMode="auto">
            <a:xfrm>
              <a:off x="3264" y="3000"/>
              <a:ext cx="432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A</a:t>
              </a:r>
              <a:endParaRPr lang="en-US" altLang="en-US"/>
            </a:p>
          </p:txBody>
        </p:sp>
        <p:sp>
          <p:nvSpPr>
            <p:cNvPr id="76865" name="Rectangle 65"/>
            <p:cNvSpPr>
              <a:spLocks noChangeArrowheads="1"/>
            </p:cNvSpPr>
            <p:nvPr/>
          </p:nvSpPr>
          <p:spPr bwMode="auto">
            <a:xfrm>
              <a:off x="3792" y="2993"/>
              <a:ext cx="432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Y</a:t>
              </a:r>
              <a:endParaRPr lang="en-US" altLang="en-US"/>
            </a:p>
          </p:txBody>
        </p:sp>
      </p:grpSp>
      <p:sp>
        <p:nvSpPr>
          <p:cNvPr id="76866" name="Rectangle 66"/>
          <p:cNvSpPr>
            <a:spLocks noChangeArrowheads="1"/>
          </p:cNvSpPr>
          <p:nvPr/>
        </p:nvSpPr>
        <p:spPr bwMode="auto">
          <a:xfrm>
            <a:off x="6719888" y="5360988"/>
            <a:ext cx="685800" cy="8382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b="1">
                <a:solidFill>
                  <a:srgbClr val="CC6600"/>
                </a:solidFill>
              </a:rPr>
              <a:t>?</a:t>
            </a:r>
            <a:endParaRPr lang="en-US" altLang="en-US"/>
          </a:p>
        </p:txBody>
      </p:sp>
      <p:sp>
        <p:nvSpPr>
          <p:cNvPr id="76867" name="Text Box 67"/>
          <p:cNvSpPr txBox="1">
            <a:spLocks noChangeArrowheads="1"/>
          </p:cNvSpPr>
          <p:nvPr/>
        </p:nvSpPr>
        <p:spPr bwMode="auto">
          <a:xfrm>
            <a:off x="1573213" y="3760788"/>
            <a:ext cx="1676400" cy="67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800" b="1">
                <a:solidFill>
                  <a:srgbClr val="CC6600"/>
                </a:solidFill>
                <a:latin typeface="Arial" panose="020B0604020202020204" pitchFamily="34" charset="0"/>
              </a:rPr>
              <a:t>O</a:t>
            </a:r>
            <a:r>
              <a:rPr lang="en-US" altLang="en-US" b="1">
                <a:latin typeface="Arial" panose="020B0604020202020204" pitchFamily="34" charset="0"/>
              </a:rPr>
              <a:t>riented</a:t>
            </a:r>
            <a:endParaRPr lang="en-US" altLang="en-US" sz="3600" b="1">
              <a:solidFill>
                <a:srgbClr val="CC6600"/>
              </a:solidFill>
              <a:latin typeface="Arial" panose="020B0604020202020204" pitchFamily="34" charset="0"/>
            </a:endParaRPr>
          </a:p>
        </p:txBody>
      </p:sp>
      <p:sp>
        <p:nvSpPr>
          <p:cNvPr id="76868" name="Text Box 68"/>
          <p:cNvSpPr txBox="1">
            <a:spLocks noChangeArrowheads="1"/>
          </p:cNvSpPr>
          <p:nvPr/>
        </p:nvSpPr>
        <p:spPr bwMode="auto">
          <a:xfrm>
            <a:off x="3021013" y="3760788"/>
            <a:ext cx="2209800" cy="67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800" b="1">
                <a:solidFill>
                  <a:srgbClr val="CC6600"/>
                </a:solidFill>
                <a:latin typeface="Arial" panose="020B0604020202020204" pitchFamily="34" charset="0"/>
              </a:rPr>
              <a:t>H</a:t>
            </a:r>
            <a:r>
              <a:rPr lang="en-US" altLang="en-US" b="1">
                <a:latin typeface="Arial" panose="020B0604020202020204" pitchFamily="34" charset="0"/>
              </a:rPr>
              <a:t>ierarchical</a:t>
            </a:r>
            <a:endParaRPr lang="en-US" altLang="en-US" sz="3600" b="1">
              <a:solidFill>
                <a:srgbClr val="CC6600"/>
              </a:solidFill>
              <a:latin typeface="Arial" panose="020B0604020202020204" pitchFamily="34" charset="0"/>
            </a:endParaRPr>
          </a:p>
        </p:txBody>
      </p:sp>
      <p:sp>
        <p:nvSpPr>
          <p:cNvPr id="76869" name="Text Box 69"/>
          <p:cNvSpPr txBox="1">
            <a:spLocks noChangeArrowheads="1"/>
          </p:cNvSpPr>
          <p:nvPr/>
        </p:nvSpPr>
        <p:spPr bwMode="auto">
          <a:xfrm>
            <a:off x="5002213" y="3760788"/>
            <a:ext cx="1828800" cy="67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800" b="1">
                <a:solidFill>
                  <a:srgbClr val="CC6600"/>
                </a:solidFill>
                <a:latin typeface="Arial" panose="020B0604020202020204" pitchFamily="34" charset="0"/>
              </a:rPr>
              <a:t>A</a:t>
            </a:r>
            <a:r>
              <a:rPr lang="en-US" altLang="en-US" b="1">
                <a:latin typeface="Arial" panose="020B0604020202020204" pitchFamily="34" charset="0"/>
              </a:rPr>
              <a:t>utomatic</a:t>
            </a:r>
            <a:endParaRPr lang="en-US" altLang="en-US" sz="3600" b="1">
              <a:solidFill>
                <a:srgbClr val="CC6600"/>
              </a:solidFill>
              <a:latin typeface="Arial" panose="020B0604020202020204" pitchFamily="34" charset="0"/>
            </a:endParaRPr>
          </a:p>
        </p:txBody>
      </p:sp>
      <p:sp>
        <p:nvSpPr>
          <p:cNvPr id="76870" name="Text Box 70"/>
          <p:cNvSpPr txBox="1">
            <a:spLocks noChangeArrowheads="1"/>
          </p:cNvSpPr>
          <p:nvPr/>
        </p:nvSpPr>
        <p:spPr bwMode="auto">
          <a:xfrm>
            <a:off x="6678613" y="3760788"/>
            <a:ext cx="1981200" cy="67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800" b="1">
                <a:solidFill>
                  <a:srgbClr val="CC6600"/>
                </a:solidFill>
                <a:latin typeface="Arial" panose="020B0604020202020204" pitchFamily="34" charset="0"/>
              </a:rPr>
              <a:t>Y</a:t>
            </a:r>
            <a:r>
              <a:rPr lang="en-US" altLang="en-US" b="1">
                <a:latin typeface="Arial" panose="020B0604020202020204" pitchFamily="34" charset="0"/>
              </a:rPr>
              <a:t>ellowpage</a:t>
            </a:r>
            <a:endParaRPr lang="en-US" altLang="en-US" sz="3600" b="1">
              <a:solidFill>
                <a:srgbClr val="CC6600"/>
              </a:solidFill>
              <a:latin typeface="Arial" panose="020B0604020202020204" pitchFamily="34" charset="0"/>
            </a:endParaRPr>
          </a:p>
        </p:txBody>
      </p:sp>
      <p:sp>
        <p:nvSpPr>
          <p:cNvPr id="76871" name="Line 71"/>
          <p:cNvSpPr>
            <a:spLocks noChangeShapeType="1"/>
          </p:cNvSpPr>
          <p:nvPr/>
        </p:nvSpPr>
        <p:spPr bwMode="auto">
          <a:xfrm>
            <a:off x="430213" y="4370388"/>
            <a:ext cx="8229600" cy="0"/>
          </a:xfrm>
          <a:prstGeom prst="line">
            <a:avLst/>
          </a:prstGeom>
          <a:noFill/>
          <a:ln w="57150">
            <a:solidFill>
              <a:srgbClr val="8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72" name="Text Box 72"/>
          <p:cNvSpPr txBox="1">
            <a:spLocks noChangeArrowheads="1"/>
          </p:cNvSpPr>
          <p:nvPr/>
        </p:nvSpPr>
        <p:spPr bwMode="auto">
          <a:xfrm>
            <a:off x="354013" y="3760788"/>
            <a:ext cx="1371600" cy="67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800" b="1">
                <a:solidFill>
                  <a:srgbClr val="CC6600"/>
                </a:solidFill>
                <a:latin typeface="Arial" panose="020B0604020202020204" pitchFamily="34" charset="0"/>
              </a:rPr>
              <a:t>O</a:t>
            </a:r>
            <a:r>
              <a:rPr lang="en-US" altLang="en-US" b="1">
                <a:latin typeface="Arial" panose="020B0604020202020204" pitchFamily="34" charset="0"/>
              </a:rPr>
              <a:t>bject</a:t>
            </a:r>
            <a:endParaRPr lang="en-US" altLang="en-US" sz="3600" b="1">
              <a:solidFill>
                <a:srgbClr val="CC66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99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0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0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0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0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1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8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4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7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0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43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46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4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768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6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5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76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5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6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6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6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6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6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6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76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7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76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7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7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8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76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8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76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5" grpId="0" animBg="1" autoUpdateAnimBg="0"/>
      <p:bldP spid="76806" grpId="0" autoUpdateAnimBg="0"/>
      <p:bldP spid="76807" grpId="0" autoUpdateAnimBg="0"/>
      <p:bldP spid="76808" grpId="0" autoUpdateAnimBg="0"/>
      <p:bldP spid="76809" grpId="0" autoUpdateAnimBg="0"/>
      <p:bldP spid="76810" grpId="0" autoUpdateAnimBg="0"/>
      <p:bldP spid="76811" grpId="0" autoUpdateAnimBg="0"/>
      <p:bldP spid="76866" grpId="0" animBg="1" autoUpdateAnimBg="0"/>
      <p:bldP spid="76867" grpId="0" autoUpdateAnimBg="0"/>
      <p:bldP spid="76868" grpId="0" autoUpdateAnimBg="0"/>
      <p:bldP spid="76869" grpId="0" autoUpdateAnimBg="0"/>
      <p:bldP spid="76870" grpId="0" autoUpdateAnimBg="0"/>
      <p:bldP spid="76872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-685800" y="772320"/>
            <a:ext cx="5791200" cy="381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en-US" sz="2400" b="1" dirty="0">
                <a:latin typeface="Arial" panose="020B0604020202020204" pitchFamily="34" charset="0"/>
              </a:rPr>
              <a:t>Visualization Research in AI Lab</a:t>
            </a:r>
          </a:p>
        </p:txBody>
      </p:sp>
      <p:pic>
        <p:nvPicPr>
          <p:cNvPr id="78955" name="Picture 107" descr="D:\J_Projects\Dr.Chen SlidesShows\Interspace Oohay Intelink\PREPARE\Pics\ET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72" t="12721"/>
          <a:stretch>
            <a:fillRect/>
          </a:stretch>
        </p:blipFill>
        <p:spPr bwMode="auto">
          <a:xfrm>
            <a:off x="152400" y="1752600"/>
            <a:ext cx="4391025" cy="4400550"/>
          </a:xfrm>
          <a:prstGeom prst="rect">
            <a:avLst/>
          </a:prstGeom>
          <a:noFill/>
          <a:ln w="3810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8956" name="Group 108"/>
          <p:cNvGrpSpPr>
            <a:grpSpLocks/>
          </p:cNvGrpSpPr>
          <p:nvPr/>
        </p:nvGrpSpPr>
        <p:grpSpPr bwMode="auto">
          <a:xfrm>
            <a:off x="2286000" y="3352800"/>
            <a:ext cx="2286000" cy="2362200"/>
            <a:chOff x="1536" y="2112"/>
            <a:chExt cx="1440" cy="1488"/>
          </a:xfrm>
        </p:grpSpPr>
        <p:sp>
          <p:nvSpPr>
            <p:cNvPr id="78957" name="Rectangle 109"/>
            <p:cNvSpPr>
              <a:spLocks noChangeArrowheads="1"/>
            </p:cNvSpPr>
            <p:nvPr/>
          </p:nvSpPr>
          <p:spPr bwMode="auto">
            <a:xfrm>
              <a:off x="1536" y="2112"/>
              <a:ext cx="1440" cy="1488"/>
            </a:xfrm>
            <a:prstGeom prst="rect">
              <a:avLst/>
            </a:prstGeom>
            <a:noFill/>
            <a:ln w="57150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58" name="Text Box 110"/>
            <p:cNvSpPr txBox="1">
              <a:spLocks noChangeArrowheads="1"/>
            </p:cNvSpPr>
            <p:nvPr/>
          </p:nvSpPr>
          <p:spPr bwMode="auto">
            <a:xfrm>
              <a:off x="2160" y="2928"/>
              <a:ext cx="62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600" b="1">
                  <a:solidFill>
                    <a:srgbClr val="FF3300"/>
                  </a:solidFill>
                  <a:latin typeface="Arial" panose="020B0604020202020204" pitchFamily="34" charset="0"/>
                </a:rPr>
                <a:t>MUSIC</a:t>
              </a:r>
              <a:endParaRPr lang="en-US" altLang="en-US" sz="1800">
                <a:latin typeface="Arial" panose="020B0604020202020204" pitchFamily="34" charset="0"/>
              </a:endParaRPr>
            </a:p>
          </p:txBody>
        </p:sp>
      </p:grpSp>
      <p:pic>
        <p:nvPicPr>
          <p:cNvPr id="78959" name="Picture 111" descr="D:\J_Projects\Dr.Chen SlidesShows\Interspace Oohay Intelink\PREPARE\Pics\ET-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6" b="12367"/>
          <a:stretch>
            <a:fillRect/>
          </a:stretch>
        </p:blipFill>
        <p:spPr bwMode="auto">
          <a:xfrm>
            <a:off x="304800" y="1905000"/>
            <a:ext cx="4449763" cy="4495800"/>
          </a:xfrm>
          <a:prstGeom prst="rect">
            <a:avLst/>
          </a:prstGeom>
          <a:noFill/>
          <a:ln w="3810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8960" name="Group 112"/>
          <p:cNvGrpSpPr>
            <a:grpSpLocks/>
          </p:cNvGrpSpPr>
          <p:nvPr/>
        </p:nvGrpSpPr>
        <p:grpSpPr bwMode="auto">
          <a:xfrm>
            <a:off x="2209800" y="2133600"/>
            <a:ext cx="838200" cy="1295400"/>
            <a:chOff x="1536" y="1344"/>
            <a:chExt cx="528" cy="816"/>
          </a:xfrm>
        </p:grpSpPr>
        <p:sp>
          <p:nvSpPr>
            <p:cNvPr id="78961" name="Rectangle 113"/>
            <p:cNvSpPr>
              <a:spLocks noChangeArrowheads="1"/>
            </p:cNvSpPr>
            <p:nvPr/>
          </p:nvSpPr>
          <p:spPr bwMode="auto">
            <a:xfrm>
              <a:off x="1536" y="1344"/>
              <a:ext cx="432" cy="816"/>
            </a:xfrm>
            <a:prstGeom prst="rect">
              <a:avLst/>
            </a:prstGeom>
            <a:noFill/>
            <a:ln w="38100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62" name="Text Box 114"/>
            <p:cNvSpPr txBox="1">
              <a:spLocks noChangeArrowheads="1"/>
            </p:cNvSpPr>
            <p:nvPr/>
          </p:nvSpPr>
          <p:spPr bwMode="auto">
            <a:xfrm>
              <a:off x="1536" y="1872"/>
              <a:ext cx="52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400" b="1">
                  <a:solidFill>
                    <a:srgbClr val="FF3300"/>
                  </a:solidFill>
                  <a:latin typeface="Arial" panose="020B0604020202020204" pitchFamily="34" charset="0"/>
                </a:rPr>
                <a:t>ROCK</a:t>
              </a:r>
              <a:endParaRPr lang="en-US" altLang="en-US" sz="1600">
                <a:latin typeface="Arial" panose="020B0604020202020204" pitchFamily="34" charset="0"/>
              </a:endParaRPr>
            </a:p>
          </p:txBody>
        </p:sp>
      </p:grpSp>
      <p:pic>
        <p:nvPicPr>
          <p:cNvPr id="78963" name="Picture 115" descr="D:\J_Projects\Dr.Chen SlidesShows\Interspace Oohay Intelink\PREPARE\Pics\ET-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42" b="12213"/>
          <a:stretch>
            <a:fillRect/>
          </a:stretch>
        </p:blipFill>
        <p:spPr bwMode="auto">
          <a:xfrm>
            <a:off x="533400" y="2133600"/>
            <a:ext cx="4495800" cy="4495800"/>
          </a:xfrm>
          <a:prstGeom prst="rect">
            <a:avLst/>
          </a:prstGeom>
          <a:noFill/>
          <a:ln w="3810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964" name="Picture 116" descr="D:\J_Projects\Dr.Chen SlidesShows\Interspace Oohay Intelink\PREPARE\Pics\ET-3P.jp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400" y="5257800"/>
            <a:ext cx="33782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8965" name="Group 117"/>
          <p:cNvGrpSpPr>
            <a:grpSpLocks/>
          </p:cNvGrpSpPr>
          <p:nvPr/>
        </p:nvGrpSpPr>
        <p:grpSpPr bwMode="auto">
          <a:xfrm>
            <a:off x="5638800" y="4267200"/>
            <a:ext cx="3268663" cy="2314575"/>
            <a:chOff x="3552" y="2688"/>
            <a:chExt cx="2059" cy="1458"/>
          </a:xfrm>
        </p:grpSpPr>
        <p:sp>
          <p:nvSpPr>
            <p:cNvPr id="78966" name="Line 118"/>
            <p:cNvSpPr>
              <a:spLocks noChangeShapeType="1"/>
            </p:cNvSpPr>
            <p:nvPr/>
          </p:nvSpPr>
          <p:spPr bwMode="auto">
            <a:xfrm flipH="1">
              <a:off x="3552" y="3120"/>
              <a:ext cx="576" cy="1008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67" name="Line 119"/>
            <p:cNvSpPr>
              <a:spLocks noChangeShapeType="1"/>
            </p:cNvSpPr>
            <p:nvPr/>
          </p:nvSpPr>
          <p:spPr bwMode="auto">
            <a:xfrm>
              <a:off x="4676" y="2833"/>
              <a:ext cx="144" cy="1313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68" name="Line 120"/>
            <p:cNvSpPr>
              <a:spLocks noChangeShapeType="1"/>
            </p:cNvSpPr>
            <p:nvPr/>
          </p:nvSpPr>
          <p:spPr bwMode="auto">
            <a:xfrm>
              <a:off x="5184" y="2688"/>
              <a:ext cx="427" cy="617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8969" name="Group 121"/>
          <p:cNvGrpSpPr>
            <a:grpSpLocks/>
          </p:cNvGrpSpPr>
          <p:nvPr/>
        </p:nvGrpSpPr>
        <p:grpSpPr bwMode="auto">
          <a:xfrm>
            <a:off x="5562600" y="3783013"/>
            <a:ext cx="3302000" cy="1435100"/>
            <a:chOff x="3504" y="2383"/>
            <a:chExt cx="2080" cy="904"/>
          </a:xfrm>
        </p:grpSpPr>
        <p:pic>
          <p:nvPicPr>
            <p:cNvPr id="78970" name="Picture 122" descr="D:\J_Projects\Dr.Chen SlidesShows\Interspace Oohay Intelink\PREPARE\Pics\ET-2P.jpg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2383"/>
              <a:ext cx="2080" cy="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8971" name="Group 123"/>
            <p:cNvGrpSpPr>
              <a:grpSpLocks/>
            </p:cNvGrpSpPr>
            <p:nvPr/>
          </p:nvGrpSpPr>
          <p:grpSpPr bwMode="auto">
            <a:xfrm>
              <a:off x="4368" y="2527"/>
              <a:ext cx="576" cy="336"/>
              <a:chOff x="4368" y="2352"/>
              <a:chExt cx="576" cy="336"/>
            </a:xfrm>
          </p:grpSpPr>
          <p:sp>
            <p:nvSpPr>
              <p:cNvPr id="78972" name="Line 124"/>
              <p:cNvSpPr>
                <a:spLocks noChangeShapeType="1"/>
              </p:cNvSpPr>
              <p:nvPr/>
            </p:nvSpPr>
            <p:spPr bwMode="auto">
              <a:xfrm flipH="1">
                <a:off x="4368" y="2352"/>
                <a:ext cx="288" cy="33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973" name="Line 125"/>
              <p:cNvSpPr>
                <a:spLocks noChangeShapeType="1"/>
              </p:cNvSpPr>
              <p:nvPr/>
            </p:nvSpPr>
            <p:spPr bwMode="auto">
              <a:xfrm>
                <a:off x="4368" y="2688"/>
                <a:ext cx="288" cy="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974" name="Line 126"/>
              <p:cNvSpPr>
                <a:spLocks noChangeShapeType="1"/>
              </p:cNvSpPr>
              <p:nvPr/>
            </p:nvSpPr>
            <p:spPr bwMode="auto">
              <a:xfrm flipV="1">
                <a:off x="4656" y="2352"/>
                <a:ext cx="288" cy="33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975" name="Line 127"/>
              <p:cNvSpPr>
                <a:spLocks noChangeShapeType="1"/>
              </p:cNvSpPr>
              <p:nvPr/>
            </p:nvSpPr>
            <p:spPr bwMode="auto">
              <a:xfrm flipH="1">
                <a:off x="4656" y="2352"/>
                <a:ext cx="288" cy="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78976" name="Group 128"/>
          <p:cNvGrpSpPr>
            <a:grpSpLocks/>
          </p:cNvGrpSpPr>
          <p:nvPr/>
        </p:nvGrpSpPr>
        <p:grpSpPr bwMode="auto">
          <a:xfrm>
            <a:off x="5562600" y="2678113"/>
            <a:ext cx="3276600" cy="2568575"/>
            <a:chOff x="3504" y="1687"/>
            <a:chExt cx="2064" cy="1618"/>
          </a:xfrm>
        </p:grpSpPr>
        <p:sp>
          <p:nvSpPr>
            <p:cNvPr id="78977" name="Line 129"/>
            <p:cNvSpPr>
              <a:spLocks noChangeShapeType="1"/>
            </p:cNvSpPr>
            <p:nvPr/>
          </p:nvSpPr>
          <p:spPr bwMode="auto">
            <a:xfrm flipV="1">
              <a:off x="3504" y="2009"/>
              <a:ext cx="336" cy="1296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78" name="Line 130"/>
            <p:cNvSpPr>
              <a:spLocks noChangeShapeType="1"/>
            </p:cNvSpPr>
            <p:nvPr/>
          </p:nvSpPr>
          <p:spPr bwMode="auto">
            <a:xfrm flipV="1">
              <a:off x="4800" y="2009"/>
              <a:ext cx="48" cy="1296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79" name="Line 131"/>
            <p:cNvSpPr>
              <a:spLocks noChangeShapeType="1"/>
            </p:cNvSpPr>
            <p:nvPr/>
          </p:nvSpPr>
          <p:spPr bwMode="auto">
            <a:xfrm flipH="1" flipV="1">
              <a:off x="5280" y="1687"/>
              <a:ext cx="288" cy="706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80" name="Line 132"/>
            <p:cNvSpPr>
              <a:spLocks noChangeShapeType="1"/>
            </p:cNvSpPr>
            <p:nvPr/>
          </p:nvSpPr>
          <p:spPr bwMode="auto">
            <a:xfrm flipH="1">
              <a:off x="4800" y="2215"/>
              <a:ext cx="48" cy="1072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8981" name="Rectangle 133"/>
          <p:cNvSpPr>
            <a:spLocks noChangeArrowheads="1"/>
          </p:cNvSpPr>
          <p:nvPr/>
        </p:nvSpPr>
        <p:spPr bwMode="auto">
          <a:xfrm>
            <a:off x="4935384" y="1305720"/>
            <a:ext cx="3886200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OOHAY: Visualize the Web</a:t>
            </a:r>
            <a:endParaRPr lang="en-US" altLang="en-US" b="1" dirty="0">
              <a:solidFill>
                <a:srgbClr val="FF0000"/>
              </a:solidFill>
            </a:endParaRPr>
          </a:p>
        </p:txBody>
      </p:sp>
      <p:grpSp>
        <p:nvGrpSpPr>
          <p:cNvPr id="78982" name="Group 134"/>
          <p:cNvGrpSpPr>
            <a:grpSpLocks/>
          </p:cNvGrpSpPr>
          <p:nvPr/>
        </p:nvGrpSpPr>
        <p:grpSpPr bwMode="auto">
          <a:xfrm>
            <a:off x="7848600" y="6134100"/>
            <a:ext cx="1143000" cy="495300"/>
            <a:chOff x="4944" y="3864"/>
            <a:chExt cx="720" cy="312"/>
          </a:xfrm>
        </p:grpSpPr>
        <p:sp>
          <p:nvSpPr>
            <p:cNvPr id="78983" name="Rectangle 135"/>
            <p:cNvSpPr>
              <a:spLocks noChangeArrowheads="1"/>
            </p:cNvSpPr>
            <p:nvPr/>
          </p:nvSpPr>
          <p:spPr bwMode="auto">
            <a:xfrm>
              <a:off x="4944" y="3864"/>
              <a:ext cx="682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/>
              <a:r>
                <a:rPr lang="en-US" altLang="en-US" sz="2400" b="1">
                  <a:latin typeface="Arial" panose="020B0604020202020204" pitchFamily="34" charset="0"/>
                </a:rPr>
                <a:t>… 50</a:t>
              </a:r>
              <a:endParaRPr lang="en-US" altLang="en-US"/>
            </a:p>
          </p:txBody>
        </p:sp>
        <p:sp>
          <p:nvSpPr>
            <p:cNvPr id="78984" name="Rectangle 136"/>
            <p:cNvSpPr>
              <a:spLocks noChangeArrowheads="1"/>
            </p:cNvSpPr>
            <p:nvPr/>
          </p:nvSpPr>
          <p:spPr bwMode="auto">
            <a:xfrm>
              <a:off x="5568" y="3864"/>
              <a:ext cx="96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/>
              <a:r>
                <a:rPr lang="en-US" altLang="en-US" sz="1200" b="1">
                  <a:latin typeface="Arial" panose="020B0604020202020204" pitchFamily="34" charset="0"/>
                </a:rPr>
                <a:t>6</a:t>
              </a:r>
              <a:endParaRPr lang="en-US" altLang="en-US"/>
            </a:p>
          </p:txBody>
        </p:sp>
      </p:grpSp>
      <p:grpSp>
        <p:nvGrpSpPr>
          <p:cNvPr id="78985" name="Group 137"/>
          <p:cNvGrpSpPr>
            <a:grpSpLocks/>
          </p:cNvGrpSpPr>
          <p:nvPr/>
        </p:nvGrpSpPr>
        <p:grpSpPr bwMode="auto">
          <a:xfrm>
            <a:off x="5562600" y="2389188"/>
            <a:ext cx="3302000" cy="1368425"/>
            <a:chOff x="3504" y="960"/>
            <a:chExt cx="2080" cy="862"/>
          </a:xfrm>
        </p:grpSpPr>
        <p:pic>
          <p:nvPicPr>
            <p:cNvPr id="78986" name="Picture 138" descr="D:\J_Projects\Dr.Chen SlidesShows\Interspace Oohay Intelink\PREPARE\Pics\ET-1P.jpg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960"/>
              <a:ext cx="2080" cy="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8987" name="Group 139"/>
            <p:cNvGrpSpPr>
              <a:grpSpLocks/>
            </p:cNvGrpSpPr>
            <p:nvPr/>
          </p:nvGrpSpPr>
          <p:grpSpPr bwMode="auto">
            <a:xfrm>
              <a:off x="3840" y="1142"/>
              <a:ext cx="1440" cy="528"/>
              <a:chOff x="3840" y="3504"/>
              <a:chExt cx="1440" cy="528"/>
            </a:xfrm>
          </p:grpSpPr>
          <p:sp>
            <p:nvSpPr>
              <p:cNvPr id="78988" name="Line 140"/>
              <p:cNvSpPr>
                <a:spLocks noChangeShapeType="1"/>
              </p:cNvSpPr>
              <p:nvPr/>
            </p:nvSpPr>
            <p:spPr bwMode="auto">
              <a:xfrm flipH="1">
                <a:off x="3840" y="3504"/>
                <a:ext cx="432" cy="528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989" name="Line 141"/>
              <p:cNvSpPr>
                <a:spLocks noChangeShapeType="1"/>
              </p:cNvSpPr>
              <p:nvPr/>
            </p:nvSpPr>
            <p:spPr bwMode="auto">
              <a:xfrm>
                <a:off x="3840" y="4032"/>
                <a:ext cx="1008" cy="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990" name="Line 142"/>
              <p:cNvSpPr>
                <a:spLocks noChangeShapeType="1"/>
              </p:cNvSpPr>
              <p:nvPr/>
            </p:nvSpPr>
            <p:spPr bwMode="auto">
              <a:xfrm flipV="1">
                <a:off x="4848" y="3504"/>
                <a:ext cx="432" cy="528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991" name="Line 143"/>
              <p:cNvSpPr>
                <a:spLocks noChangeShapeType="1"/>
              </p:cNvSpPr>
              <p:nvPr/>
            </p:nvSpPr>
            <p:spPr bwMode="auto">
              <a:xfrm flipH="1">
                <a:off x="4272" y="3504"/>
                <a:ext cx="1008" cy="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683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9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9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8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89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89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89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89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8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8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89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89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8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8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78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89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89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89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89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\\Ai5\Users\bzhu\visualization_pre\Fish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" y="1363345"/>
            <a:ext cx="4406900" cy="319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1" name="Picture 3" descr="\\Ai5\Users\bzhu\visualization_pre\Fish_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940" y="2271792"/>
            <a:ext cx="4056140" cy="2941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37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49321" y="643655"/>
            <a:ext cx="8016240" cy="50292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en-US" sz="2400" b="1" dirty="0">
                <a:latin typeface="Arial" panose="020B0604020202020204" pitchFamily="34" charset="0"/>
              </a:rPr>
              <a:t>Visualization Research in AI Lab: 2D, 3D and Fisheye</a:t>
            </a:r>
          </a:p>
        </p:txBody>
      </p:sp>
      <p:sp>
        <p:nvSpPr>
          <p:cNvPr id="58373" name="Text Box 5"/>
          <p:cNvSpPr txBox="1">
            <a:spLocks noChangeArrowheads="1"/>
          </p:cNvSpPr>
          <p:nvPr/>
        </p:nvSpPr>
        <p:spPr bwMode="auto">
          <a:xfrm>
            <a:off x="4950460" y="1263332"/>
            <a:ext cx="1219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>
                <a:latin typeface="Arial" panose="020B0604020202020204" pitchFamily="34" charset="0"/>
              </a:rPr>
              <a:t>2D SOM</a:t>
            </a:r>
          </a:p>
        </p:txBody>
      </p:sp>
      <p:sp>
        <p:nvSpPr>
          <p:cNvPr id="58375" name="Text Box 7"/>
          <p:cNvSpPr txBox="1">
            <a:spLocks noChangeArrowheads="1"/>
          </p:cNvSpPr>
          <p:nvPr/>
        </p:nvSpPr>
        <p:spPr bwMode="auto">
          <a:xfrm>
            <a:off x="6012180" y="1816734"/>
            <a:ext cx="2209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>
                <a:latin typeface="Arial" panose="020B0604020202020204" pitchFamily="34" charset="0"/>
              </a:rPr>
              <a:t>Fisheye View</a:t>
            </a:r>
          </a:p>
        </p:txBody>
      </p:sp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275590" y="3742294"/>
            <a:ext cx="4843780" cy="2886710"/>
            <a:chOff x="987" y="1263"/>
            <a:chExt cx="4533" cy="2994"/>
          </a:xfrm>
        </p:grpSpPr>
        <p:pic>
          <p:nvPicPr>
            <p:cNvPr id="8" name="Picture 11" descr="E:\users\rrs\KCC Brochure\ito5.T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5" t="12634" r="1755" b="4666"/>
            <a:stretch>
              <a:fillRect/>
            </a:stretch>
          </p:blipFill>
          <p:spPr bwMode="auto">
            <a:xfrm>
              <a:off x="987" y="1263"/>
              <a:ext cx="4512" cy="2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Line 12"/>
            <p:cNvSpPr>
              <a:spLocks noChangeShapeType="1"/>
            </p:cNvSpPr>
            <p:nvPr/>
          </p:nvSpPr>
          <p:spPr bwMode="auto">
            <a:xfrm>
              <a:off x="5520" y="1344"/>
              <a:ext cx="0" cy="2913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3"/>
            <p:cNvSpPr>
              <a:spLocks noChangeShapeType="1"/>
            </p:cNvSpPr>
            <p:nvPr/>
          </p:nvSpPr>
          <p:spPr bwMode="auto">
            <a:xfrm>
              <a:off x="1056" y="4239"/>
              <a:ext cx="4464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5447365" y="5727542"/>
            <a:ext cx="1219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>
                <a:latin typeface="Arial" panose="020B0604020202020204" pitchFamily="34" charset="0"/>
              </a:rPr>
              <a:t>3D SOM</a:t>
            </a:r>
          </a:p>
        </p:txBody>
      </p:sp>
    </p:spTree>
    <p:extLst>
      <p:ext uri="{BB962C8B-B14F-4D97-AF65-F5344CB8AC3E}">
        <p14:creationId xmlns:p14="http://schemas.microsoft.com/office/powerpoint/2010/main" val="56339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4" name="Group 2"/>
          <p:cNvGrpSpPr>
            <a:grpSpLocks/>
          </p:cNvGrpSpPr>
          <p:nvPr/>
        </p:nvGrpSpPr>
        <p:grpSpPr bwMode="auto">
          <a:xfrm>
            <a:off x="0" y="1600200"/>
            <a:ext cx="8153400" cy="4481513"/>
            <a:chOff x="144" y="1008"/>
            <a:chExt cx="4992" cy="2823"/>
          </a:xfrm>
        </p:grpSpPr>
        <p:pic>
          <p:nvPicPr>
            <p:cNvPr id="33812" name="Picture 3" descr="\\Ai5\users\martinez\graphics\helpfulmed--map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" y="1008"/>
              <a:ext cx="3888" cy="28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13" name="Rectangle 4"/>
            <p:cNvSpPr>
              <a:spLocks noChangeArrowheads="1"/>
            </p:cNvSpPr>
            <p:nvPr/>
          </p:nvSpPr>
          <p:spPr bwMode="auto">
            <a:xfrm>
              <a:off x="3792" y="1056"/>
              <a:ext cx="192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sz="2000">
                  <a:latin typeface="Times New Roman" panose="02020603050405020304" pitchFamily="18" charset="0"/>
                </a:rPr>
                <a:t>1</a:t>
              </a:r>
              <a:endParaRPr lang="en-US">
                <a:latin typeface="Times New Roman" panose="02020603050405020304" pitchFamily="18" charset="0"/>
              </a:endParaRPr>
            </a:p>
          </p:txBody>
        </p:sp>
        <p:sp>
          <p:nvSpPr>
            <p:cNvPr id="33814" name="Rectangle 5"/>
            <p:cNvSpPr>
              <a:spLocks noChangeArrowheads="1"/>
            </p:cNvSpPr>
            <p:nvPr/>
          </p:nvSpPr>
          <p:spPr bwMode="auto">
            <a:xfrm>
              <a:off x="4032" y="1056"/>
              <a:ext cx="1104" cy="24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sz="1400">
                  <a:latin typeface="Times New Roman" panose="02020603050405020304" pitchFamily="18" charset="0"/>
                </a:rPr>
                <a:t>Visual Site Browser</a:t>
              </a:r>
              <a:endParaRPr lang="en-US">
                <a:latin typeface="Times New Roman" panose="02020603050405020304" pitchFamily="18" charset="0"/>
              </a:endParaRPr>
            </a:p>
          </p:txBody>
        </p:sp>
      </p:grpSp>
      <p:sp>
        <p:nvSpPr>
          <p:cNvPr id="33795" name="Rectangle 6"/>
          <p:cNvSpPr>
            <a:spLocks noChangeArrowheads="1"/>
          </p:cNvSpPr>
          <p:nvPr/>
        </p:nvSpPr>
        <p:spPr bwMode="auto">
          <a:xfrm>
            <a:off x="378311" y="457200"/>
            <a:ext cx="5890846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Multi-layer Cancer Map: 2M </a:t>
            </a:r>
            <a:r>
              <a:rPr lang="en-US" b="1" dirty="0" err="1">
                <a:solidFill>
                  <a:schemeClr val="tx1"/>
                </a:solidFill>
              </a:rPr>
              <a:t>CancerLit</a:t>
            </a:r>
            <a:r>
              <a:rPr lang="en-US" b="1" dirty="0">
                <a:solidFill>
                  <a:schemeClr val="tx1"/>
                </a:solidFill>
              </a:rPr>
              <a:t> articles, 1500 maps (OOHAY, DLI)</a:t>
            </a:r>
          </a:p>
        </p:txBody>
      </p: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82600" y="1981200"/>
            <a:ext cx="8128000" cy="4287838"/>
            <a:chOff x="864" y="1248"/>
            <a:chExt cx="4656" cy="2701"/>
          </a:xfrm>
        </p:grpSpPr>
        <p:sp>
          <p:nvSpPr>
            <p:cNvPr id="33809" name="Rectangle 8"/>
            <p:cNvSpPr>
              <a:spLocks noChangeArrowheads="1"/>
            </p:cNvSpPr>
            <p:nvPr/>
          </p:nvSpPr>
          <p:spPr bwMode="auto">
            <a:xfrm>
              <a:off x="4128" y="1248"/>
              <a:ext cx="1392" cy="24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sz="1400">
                  <a:latin typeface="Times New Roman" panose="02020603050405020304" pitchFamily="18" charset="0"/>
                </a:rPr>
                <a:t>Top level map</a:t>
              </a:r>
              <a:endParaRPr lang="en-US">
                <a:latin typeface="Times New Roman" panose="02020603050405020304" pitchFamily="18" charset="0"/>
              </a:endParaRPr>
            </a:p>
          </p:txBody>
        </p:sp>
        <p:pic>
          <p:nvPicPr>
            <p:cNvPr id="33810" name="Picture 9" descr="A:\map1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" y="1248"/>
              <a:ext cx="3255" cy="2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11" name="Rectangle 10"/>
            <p:cNvSpPr>
              <a:spLocks noChangeArrowheads="1"/>
            </p:cNvSpPr>
            <p:nvPr/>
          </p:nvSpPr>
          <p:spPr bwMode="auto">
            <a:xfrm>
              <a:off x="3888" y="129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sz="2000">
                  <a:latin typeface="Times New Roman" panose="02020603050405020304" pitchFamily="18" charset="0"/>
                </a:rPr>
                <a:t>2</a:t>
              </a:r>
              <a:endParaRPr 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1016000" y="2362200"/>
            <a:ext cx="7823200" cy="4351338"/>
            <a:chOff x="1056" y="1488"/>
            <a:chExt cx="4704" cy="2741"/>
          </a:xfrm>
        </p:grpSpPr>
        <p:sp>
          <p:nvSpPr>
            <p:cNvPr id="33806" name="Rectangle 12"/>
            <p:cNvSpPr>
              <a:spLocks noChangeArrowheads="1"/>
            </p:cNvSpPr>
            <p:nvPr/>
          </p:nvSpPr>
          <p:spPr bwMode="auto">
            <a:xfrm>
              <a:off x="4368" y="1536"/>
              <a:ext cx="1392" cy="24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sz="1400">
                  <a:latin typeface="Times New Roman" panose="02020603050405020304" pitchFamily="18" charset="0"/>
                </a:rPr>
                <a:t>Diagnosis, Differential</a:t>
              </a:r>
              <a:endParaRPr lang="en-US">
                <a:latin typeface="Times New Roman" panose="02020603050405020304" pitchFamily="18" charset="0"/>
              </a:endParaRPr>
            </a:p>
          </p:txBody>
        </p:sp>
        <p:pic>
          <p:nvPicPr>
            <p:cNvPr id="33807" name="Picture 13" descr="A:\map12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" y="1488"/>
              <a:ext cx="3304" cy="2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08" name="Rectangle 14"/>
            <p:cNvSpPr>
              <a:spLocks noChangeArrowheads="1"/>
            </p:cNvSpPr>
            <p:nvPr/>
          </p:nvSpPr>
          <p:spPr bwMode="auto">
            <a:xfrm>
              <a:off x="4128" y="153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sz="2000">
                  <a:latin typeface="Times New Roman" panose="02020603050405020304" pitchFamily="18" charset="0"/>
                </a:rPr>
                <a:t>3</a:t>
              </a:r>
              <a:endParaRPr 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1511300" y="2819400"/>
            <a:ext cx="7391400" cy="4038600"/>
            <a:chOff x="1248" y="1776"/>
            <a:chExt cx="4512" cy="2668"/>
          </a:xfrm>
        </p:grpSpPr>
        <p:pic>
          <p:nvPicPr>
            <p:cNvPr id="33803" name="Picture 16" descr="A:\map13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8" y="1776"/>
              <a:ext cx="3216" cy="2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04" name="Rectangle 17"/>
            <p:cNvSpPr>
              <a:spLocks noChangeArrowheads="1"/>
            </p:cNvSpPr>
            <p:nvPr/>
          </p:nvSpPr>
          <p:spPr bwMode="auto">
            <a:xfrm>
              <a:off x="4224" y="1824"/>
              <a:ext cx="192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sz="2000">
                  <a:latin typeface="Times New Roman" panose="02020603050405020304" pitchFamily="18" charset="0"/>
                </a:rPr>
                <a:t>4</a:t>
              </a:r>
              <a:endParaRPr lang="en-US">
                <a:latin typeface="Times New Roman" panose="02020603050405020304" pitchFamily="18" charset="0"/>
              </a:endParaRPr>
            </a:p>
          </p:txBody>
        </p:sp>
        <p:sp>
          <p:nvSpPr>
            <p:cNvPr id="33805" name="Rectangle 18"/>
            <p:cNvSpPr>
              <a:spLocks noChangeArrowheads="1"/>
            </p:cNvSpPr>
            <p:nvPr/>
          </p:nvSpPr>
          <p:spPr bwMode="auto">
            <a:xfrm>
              <a:off x="4464" y="1824"/>
              <a:ext cx="1296" cy="24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sz="1400">
                  <a:latin typeface="Times New Roman" panose="02020603050405020304" pitchFamily="18" charset="0"/>
                </a:rPr>
                <a:t>Brain Neoplasms</a:t>
              </a:r>
              <a:endParaRPr 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2057400" y="3200400"/>
            <a:ext cx="7086600" cy="3657600"/>
            <a:chOff x="1056" y="2016"/>
            <a:chExt cx="4464" cy="2304"/>
          </a:xfrm>
        </p:grpSpPr>
        <p:sp>
          <p:nvSpPr>
            <p:cNvPr id="33800" name="Rectangle 20"/>
            <p:cNvSpPr>
              <a:spLocks noChangeArrowheads="1"/>
            </p:cNvSpPr>
            <p:nvPr/>
          </p:nvSpPr>
          <p:spPr bwMode="auto">
            <a:xfrm>
              <a:off x="4416" y="2160"/>
              <a:ext cx="1104" cy="24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sz="1400">
                  <a:latin typeface="Times New Roman" panose="02020603050405020304" pitchFamily="18" charset="0"/>
                </a:rPr>
                <a:t>Brain Tumors</a:t>
              </a:r>
              <a:endParaRPr lang="en-US">
                <a:latin typeface="Times New Roman" panose="02020603050405020304" pitchFamily="18" charset="0"/>
              </a:endParaRPr>
            </a:p>
          </p:txBody>
        </p:sp>
        <p:pic>
          <p:nvPicPr>
            <p:cNvPr id="33801" name="Picture 21" descr="A:\map14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" y="2016"/>
              <a:ext cx="3391" cy="2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02" name="Rectangle 22"/>
            <p:cNvSpPr>
              <a:spLocks noChangeArrowheads="1"/>
            </p:cNvSpPr>
            <p:nvPr/>
          </p:nvSpPr>
          <p:spPr bwMode="auto">
            <a:xfrm>
              <a:off x="4224" y="2160"/>
              <a:ext cx="192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sz="2000">
                  <a:latin typeface="Times New Roman" panose="02020603050405020304" pitchFamily="18" charset="0"/>
                </a:rPr>
                <a:t>5</a:t>
              </a:r>
              <a:endParaRPr lang="en-US">
                <a:latin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114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som_med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" y="533400"/>
            <a:ext cx="7848600" cy="592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4979" name="Picture 3" descr="som_med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1371600"/>
            <a:ext cx="7543800" cy="58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4980" name="Picture 4" descr="som_med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2879725"/>
            <a:ext cx="7886700" cy="397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92529"/>
            <a:ext cx="840623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b="1" dirty="0">
                <a:solidFill>
                  <a:schemeClr val="tx1"/>
                </a:solidFill>
              </a:rPr>
              <a:t>Taiwan Health Map: 500K Chinese Health News articles</a:t>
            </a:r>
          </a:p>
        </p:txBody>
      </p:sp>
    </p:spTree>
    <p:extLst>
      <p:ext uri="{BB962C8B-B14F-4D97-AF65-F5344CB8AC3E}">
        <p14:creationId xmlns:p14="http://schemas.microsoft.com/office/powerpoint/2010/main" val="294389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4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4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24456"/>
            <a:ext cx="7886700" cy="4666615"/>
          </a:xfrm>
        </p:spPr>
        <p:txBody>
          <a:bodyPr>
            <a:normAutofit/>
          </a:bodyPr>
          <a:lstStyle/>
          <a:p>
            <a:r>
              <a:rPr lang="en-US" sz="2400" dirty="0"/>
              <a:t>Introduction and Motivation</a:t>
            </a:r>
          </a:p>
          <a:p>
            <a:pPr lvl="1"/>
            <a:r>
              <a:rPr lang="en-US" sz="2400" dirty="0"/>
              <a:t>Terminology</a:t>
            </a:r>
          </a:p>
          <a:p>
            <a:r>
              <a:rPr lang="en-US" sz="2400" dirty="0"/>
              <a:t>Feedforward Backpropagation Neural Networks</a:t>
            </a:r>
          </a:p>
          <a:p>
            <a:pPr lvl="1"/>
            <a:r>
              <a:rPr lang="en-US" sz="2400" dirty="0"/>
              <a:t>Representation</a:t>
            </a:r>
          </a:p>
          <a:p>
            <a:pPr lvl="1"/>
            <a:r>
              <a:rPr lang="en-US" sz="2400" dirty="0"/>
              <a:t>Algorithm</a:t>
            </a:r>
          </a:p>
          <a:p>
            <a:r>
              <a:rPr lang="en-US" sz="2400" dirty="0"/>
              <a:t>Self-Organizing Map</a:t>
            </a:r>
          </a:p>
          <a:p>
            <a:pPr lvl="1"/>
            <a:r>
              <a:rPr lang="en-US" sz="2400" dirty="0"/>
              <a:t>Representation</a:t>
            </a:r>
          </a:p>
          <a:p>
            <a:pPr lvl="1"/>
            <a:r>
              <a:rPr lang="en-US" sz="2400" dirty="0"/>
              <a:t>Algorithm</a:t>
            </a:r>
          </a:p>
          <a:p>
            <a:r>
              <a:rPr lang="en-US" sz="2400" dirty="0"/>
              <a:t>Research Example: SOM for Text Mining &amp; Visualization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2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0"/>
            <a:ext cx="7886700" cy="1325563"/>
          </a:xfrm>
        </p:spPr>
        <p:txBody>
          <a:bodyPr/>
          <a:lstStyle/>
          <a:p>
            <a:r>
              <a:rPr lang="en-US" dirty="0"/>
              <a:t>Artificial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446" y="960210"/>
            <a:ext cx="8205107" cy="4351338"/>
          </a:xfrm>
        </p:spPr>
        <p:txBody>
          <a:bodyPr>
            <a:normAutofit/>
          </a:bodyPr>
          <a:lstStyle/>
          <a:p>
            <a:r>
              <a:rPr lang="en-US" sz="1800" b="1" dirty="0"/>
              <a:t>Artificial Neural Networks</a:t>
            </a:r>
            <a:r>
              <a:rPr lang="en-US" sz="1800" dirty="0"/>
              <a:t> (</a:t>
            </a:r>
            <a:r>
              <a:rPr lang="en-US" sz="1800" b="1" dirty="0"/>
              <a:t>ANN</a:t>
            </a:r>
            <a:r>
              <a:rPr lang="en-US" sz="1800" dirty="0"/>
              <a:t>) or </a:t>
            </a:r>
            <a:r>
              <a:rPr lang="en-US" sz="1800" b="1" dirty="0"/>
              <a:t>Connectionist Systems</a:t>
            </a:r>
            <a:r>
              <a:rPr lang="en-US" sz="1800" dirty="0"/>
              <a:t> are computing systems vaguely inspired by the biological neural networks that constitute animal brains. Such systems "learn" to perform tasks by considering examples, generally without being programmed with task-specific rules. </a:t>
            </a:r>
          </a:p>
          <a:p>
            <a:r>
              <a:rPr lang="en-US" sz="1800" dirty="0"/>
              <a:t>An ANN is based on a collection of connected units or nodes. Called artificial </a:t>
            </a:r>
            <a:r>
              <a:rPr lang="en-US" sz="1800" b="1" dirty="0"/>
              <a:t>neurons</a:t>
            </a:r>
            <a:r>
              <a:rPr lang="en-US" sz="1800" dirty="0"/>
              <a:t>, which loosely model the neurons in a biological brain. Each connection, like the </a:t>
            </a:r>
            <a:r>
              <a:rPr lang="en-US" sz="1800" b="1" dirty="0"/>
              <a:t>synapses</a:t>
            </a:r>
            <a:r>
              <a:rPr lang="en-US" sz="1800" dirty="0"/>
              <a:t> in a biological brain, can transmit a signal to other neurons. An artificial neuron that receives a signal then processes it and can signal neurons connected to it.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FE137-1550-F94D-BBBE-8F5BA7301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29" y="3578307"/>
            <a:ext cx="3967843" cy="25589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8D3FF5-F4AF-424C-B1FE-4827C0685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655" y="3629049"/>
            <a:ext cx="3967843" cy="245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070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Network: A Neuron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9731" y="1836289"/>
            <a:ext cx="7886700" cy="3263504"/>
          </a:xfrm>
        </p:spPr>
        <p:txBody>
          <a:bodyPr>
            <a:normAutofit/>
          </a:bodyPr>
          <a:lstStyle/>
          <a:p>
            <a:r>
              <a:rPr lang="en-US" dirty="0"/>
              <a:t>A neuron is a computational unit in the neural network that exchanges messages with each other.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4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491478" y="3097292"/>
            <a:ext cx="3970693" cy="2034381"/>
            <a:chOff x="3390900" y="1588559"/>
            <a:chExt cx="5410200" cy="271250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0900" y="1588559"/>
              <a:ext cx="5410200" cy="2411921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3564467" y="1947333"/>
              <a:ext cx="0" cy="2353734"/>
            </a:xfrm>
            <a:prstGeom prst="straightConnector1">
              <a:avLst/>
            </a:prstGeom>
            <a:ln w="19050">
              <a:solidFill>
                <a:srgbClr val="BE4CA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2947251"/>
            <a:ext cx="4213470" cy="2399951"/>
            <a:chOff x="3384636" y="3670797"/>
            <a:chExt cx="6097943" cy="319993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0900" y="4071780"/>
              <a:ext cx="5503333" cy="217456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982632" y="3670797"/>
              <a:ext cx="377084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Possible activation functions: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84636" y="6171837"/>
              <a:ext cx="287560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Step function/threshold function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27233" y="6193624"/>
              <a:ext cx="325534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Sigmoid function (</a:t>
              </a:r>
              <a:r>
                <a:rPr lang="en-US" sz="1350" dirty="0" err="1"/>
                <a:t>a.k.a</a:t>
              </a:r>
              <a:r>
                <a:rPr lang="en-US" sz="1350" dirty="0"/>
                <a:t>, logistic function)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8521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 forward Backpropagation Neural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3457" y="1869681"/>
            <a:ext cx="3452472" cy="179284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b="1" dirty="0"/>
              <a:t>Feedforward algorithm:</a:t>
            </a:r>
          </a:p>
          <a:p>
            <a:r>
              <a:rPr lang="en-US" sz="1800" dirty="0"/>
              <a:t>Randomly initialize the connection weights.</a:t>
            </a:r>
          </a:p>
          <a:p>
            <a:r>
              <a:rPr lang="en-US" sz="1800" dirty="0"/>
              <a:t>Activate the neurons from the input (x) to hidden then to the output (y) units via activation function and the connection weights.</a:t>
            </a:r>
          </a:p>
          <a:p>
            <a:endParaRPr lang="en-US" sz="15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894114"/>
            <a:ext cx="3668713" cy="17928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831" y="4001282"/>
            <a:ext cx="3668713" cy="2242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4793457" y="3980254"/>
                <a:ext cx="3721893" cy="2173300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b="1" dirty="0"/>
                  <a:t>Backpropagation algorithm: </a:t>
                </a:r>
              </a:p>
              <a:p>
                <a:r>
                  <a:rPr lang="en-US" sz="1800" dirty="0"/>
                  <a:t>Calculate total error at the output,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6</m:t>
                        </m:r>
                      </m:sub>
                    </m:sSub>
                    <m:r>
                      <a:rPr lang="en-US" sz="1800" i="1">
                        <a:latin typeface="Cambria Math" charset="0"/>
                      </a:rPr>
                      <m:t>(</m:t>
                    </m:r>
                    <m:r>
                      <a:rPr lang="en-US" sz="1800" i="1">
                        <a:latin typeface="Cambria Math" charset="0"/>
                      </a:rPr>
                      <m:t>𝑒</m:t>
                    </m:r>
                    <m:r>
                      <a:rPr lang="en-US" sz="18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r>
                  <a:rPr lang="en-US" sz="1800" dirty="0"/>
                  <a:t>Then calculate contributions to error,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dirty="0"/>
                  <a:t>, at each step by going backwards.</a:t>
                </a:r>
              </a:p>
              <a:p>
                <a:r>
                  <a:rPr lang="en-US" sz="1800" dirty="0"/>
                  <a:t>Correct errors with connection weights by going backwards.</a:t>
                </a:r>
              </a:p>
              <a:p>
                <a:endParaRPr lang="en-US" sz="1500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457" y="3980254"/>
                <a:ext cx="3721893" cy="2173300"/>
              </a:xfrm>
              <a:prstGeom prst="rect">
                <a:avLst/>
              </a:prstGeom>
              <a:blipFill>
                <a:blip r:embed="rId5"/>
                <a:stretch>
                  <a:fillRect l="-1356" t="-2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5677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FFBP NN: Representation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59E73F-1678-7340-A7D6-6845C9B35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800" y="1518654"/>
            <a:ext cx="4978234" cy="1993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BD8C95-E575-8F4D-8FBC-C2536068E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50" y="3656596"/>
            <a:ext cx="5537200" cy="1993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6E0033-583C-0F4B-A579-44317B0EE6C1}"/>
              </a:ext>
            </a:extLst>
          </p:cNvPr>
          <p:cNvSpPr txBox="1"/>
          <p:nvPr/>
        </p:nvSpPr>
        <p:spPr>
          <a:xfrm>
            <a:off x="1028700" y="5641238"/>
            <a:ext cx="2894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Stepwise Activation Function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7DDA96-01C7-FE45-9137-C04737C266BE}"/>
              </a:ext>
            </a:extLst>
          </p:cNvPr>
          <p:cNvSpPr txBox="1"/>
          <p:nvPr/>
        </p:nvSpPr>
        <p:spPr>
          <a:xfrm>
            <a:off x="4140200" y="5626947"/>
            <a:ext cx="2803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Sigmoid Activation 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2B48F9-6DDA-9A48-A9A7-FF2F4D8E6AE4}"/>
              </a:ext>
            </a:extLst>
          </p:cNvPr>
          <p:cNvSpPr txBox="1"/>
          <p:nvPr/>
        </p:nvSpPr>
        <p:spPr>
          <a:xfrm>
            <a:off x="795466" y="1819556"/>
            <a:ext cx="20620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Forward Activation:</a:t>
            </a:r>
          </a:p>
          <a:p>
            <a:r>
              <a:rPr lang="en-US" dirty="0"/>
              <a:t>Input to hidden + hidden to output (summation + transformation)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40A016-8B3F-AC4D-BDCD-3C8E3DEC7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450" y="4367796"/>
            <a:ext cx="18288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86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FFBP NN: Representation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A4615C-8AE6-C844-BB5E-14348D133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032" y="1608449"/>
            <a:ext cx="3943350" cy="38353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4E8697-59F7-0745-95BD-9CB8332CA4F1}"/>
              </a:ext>
            </a:extLst>
          </p:cNvPr>
          <p:cNvSpPr txBox="1"/>
          <p:nvPr/>
        </p:nvSpPr>
        <p:spPr>
          <a:xfrm>
            <a:off x="4922157" y="5634335"/>
            <a:ext cx="3874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E.g., Recognizing digits using a FFBP NN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C8495A-860B-D844-9466-E8B99EE3B9D7}"/>
              </a:ext>
            </a:extLst>
          </p:cNvPr>
          <p:cNvSpPr txBox="1"/>
          <p:nvPr/>
        </p:nvSpPr>
        <p:spPr>
          <a:xfrm>
            <a:off x="454714" y="5589131"/>
            <a:ext cx="345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three-layer FFBP NN architecture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11C819D-9E7D-F943-AEAA-BB09671EFC63}"/>
                  </a:ext>
                </a:extLst>
              </p14:cNvPr>
              <p14:cNvContentPartPr/>
              <p14:nvPr/>
            </p14:nvContentPartPr>
            <p14:xfrm>
              <a:off x="894196" y="4262774"/>
              <a:ext cx="37800" cy="280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11C819D-9E7D-F943-AEAA-BB09671EFC6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1196" y="4199774"/>
                <a:ext cx="16344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6C3FF79-BBC5-1A48-A6CA-3AD41A1EABC7}"/>
                  </a:ext>
                </a:extLst>
              </p14:cNvPr>
              <p14:cNvContentPartPr/>
              <p14:nvPr/>
            </p14:nvContentPartPr>
            <p14:xfrm>
              <a:off x="584200" y="4290981"/>
              <a:ext cx="272880" cy="246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6C3FF79-BBC5-1A48-A6CA-3AD41A1EABC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1117" y="4227981"/>
                <a:ext cx="398686" cy="372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5B00580C-84DA-6544-914B-7CBDD63360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424" y="2152483"/>
            <a:ext cx="3595661" cy="327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247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960" y="-38491"/>
            <a:ext cx="7886700" cy="1325563"/>
          </a:xfrm>
        </p:spPr>
        <p:txBody>
          <a:bodyPr/>
          <a:lstStyle/>
          <a:p>
            <a:r>
              <a:rPr lang="en-US" dirty="0"/>
              <a:t>FFBP NN: Algorithm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11455" y="6048493"/>
            <a:ext cx="2057400" cy="365125"/>
          </a:xfrm>
        </p:spPr>
        <p:txBody>
          <a:bodyPr/>
          <a:lstStyle/>
          <a:p>
            <a:fld id="{C3B144FA-A4B6-4BA2-9DD1-C172BBD468E4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A45E8F0-1354-C447-8589-C382293F3116}"/>
                  </a:ext>
                </a:extLst>
              </p14:cNvPr>
              <p14:cNvContentPartPr/>
              <p14:nvPr/>
            </p14:nvContentPartPr>
            <p14:xfrm>
              <a:off x="170425" y="2081520"/>
              <a:ext cx="12600" cy="6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A45E8F0-1354-C447-8589-C382293F311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2425" y="2063520"/>
                <a:ext cx="4824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CDDD4E4-8B9D-7C4A-9556-04417436E061}"/>
                  </a:ext>
                </a:extLst>
              </p14:cNvPr>
              <p14:cNvContentPartPr/>
              <p14:nvPr/>
            </p14:nvContentPartPr>
            <p14:xfrm>
              <a:off x="7182505" y="3438360"/>
              <a:ext cx="347760" cy="792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CDDD4E4-8B9D-7C4A-9556-04417436E06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19505" y="3375720"/>
                <a:ext cx="47340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B2EFC3A-F89F-9D4A-B978-15064B8C34BD}"/>
                  </a:ext>
                </a:extLst>
              </p14:cNvPr>
              <p14:cNvContentPartPr/>
              <p14:nvPr/>
            </p14:nvContentPartPr>
            <p14:xfrm>
              <a:off x="3160585" y="3611880"/>
              <a:ext cx="864720" cy="1541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B2EFC3A-F89F-9D4A-B978-15064B8C34B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097585" y="3549240"/>
                <a:ext cx="990360" cy="166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2596042-0751-774A-A4A9-209AF793321E}"/>
                  </a:ext>
                </a:extLst>
              </p14:cNvPr>
              <p14:cNvContentPartPr/>
              <p14:nvPr/>
            </p14:nvContentPartPr>
            <p14:xfrm>
              <a:off x="5117545" y="3429000"/>
              <a:ext cx="649800" cy="9399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2596042-0751-774A-A4A9-209AF793321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054545" y="3366000"/>
                <a:ext cx="775440" cy="10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BB7D450-A29D-C141-B999-9D946A9A4206}"/>
                  </a:ext>
                </a:extLst>
              </p14:cNvPr>
              <p14:cNvContentPartPr/>
              <p14:nvPr/>
            </p14:nvContentPartPr>
            <p14:xfrm>
              <a:off x="6584185" y="2848680"/>
              <a:ext cx="943920" cy="1047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BB7D450-A29D-C141-B999-9D946A9A420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21521" y="2785680"/>
                <a:ext cx="1069608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E0B2FA4-BE66-5D44-8BA3-4F81ADD53DF9}"/>
                  </a:ext>
                </a:extLst>
              </p14:cNvPr>
              <p14:cNvContentPartPr/>
              <p14:nvPr/>
            </p14:nvContentPartPr>
            <p14:xfrm>
              <a:off x="7509385" y="4368960"/>
              <a:ext cx="906840" cy="170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E0B2FA4-BE66-5D44-8BA3-4F81ADD53DF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446745" y="4306452"/>
                <a:ext cx="1032480" cy="2960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C4597044-7F2B-6C4D-AF01-9ABAC75989E8}"/>
                  </a:ext>
                </a:extLst>
              </p14:cNvPr>
              <p14:cNvContentPartPr/>
              <p14:nvPr/>
            </p14:nvContentPartPr>
            <p14:xfrm>
              <a:off x="5428585" y="4473720"/>
              <a:ext cx="955440" cy="5688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C4597044-7F2B-6C4D-AF01-9ABAC75989E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365921" y="4410760"/>
                <a:ext cx="1081127" cy="6943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D670568-4311-3B40-930D-D10C5A39E1EF}"/>
                  </a:ext>
                </a:extLst>
              </p14:cNvPr>
              <p14:cNvContentPartPr/>
              <p14:nvPr/>
            </p14:nvContentPartPr>
            <p14:xfrm>
              <a:off x="7459345" y="4881600"/>
              <a:ext cx="959760" cy="910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D670568-4311-3B40-930D-D10C5A39E1E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396681" y="4818600"/>
                <a:ext cx="1085447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F0DDE5E-1534-AA43-9712-5353715341B7}"/>
                  </a:ext>
                </a:extLst>
              </p14:cNvPr>
              <p14:cNvContentPartPr/>
              <p14:nvPr/>
            </p14:nvContentPartPr>
            <p14:xfrm>
              <a:off x="7434505" y="4637520"/>
              <a:ext cx="9720" cy="1627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F0DDE5E-1534-AA43-9712-5353715341B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398505" y="4601520"/>
                <a:ext cx="8136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F6D2E64-93D0-364A-BAA3-9E89009CBBF0}"/>
                  </a:ext>
                </a:extLst>
              </p14:cNvPr>
              <p14:cNvContentPartPr/>
              <p14:nvPr/>
            </p14:nvContentPartPr>
            <p14:xfrm>
              <a:off x="692425" y="1626840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F6D2E64-93D0-364A-BAA3-9E89009CBBF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56785" y="1590840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5C6E9420-CC33-F446-9D3C-DBDB9AFD690C}"/>
              </a:ext>
            </a:extLst>
          </p:cNvPr>
          <p:cNvSpPr txBox="1"/>
          <p:nvPr/>
        </p:nvSpPr>
        <p:spPr>
          <a:xfrm>
            <a:off x="275786" y="1124303"/>
            <a:ext cx="288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 Initialize random network weights: </a:t>
            </a:r>
            <a:r>
              <a:rPr lang="en-US" i="1" dirty="0"/>
              <a:t>w1 + w2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6AD035-CE7B-C24B-A583-9D3E20B022F4}"/>
              </a:ext>
            </a:extLst>
          </p:cNvPr>
          <p:cNvSpPr txBox="1"/>
          <p:nvPr/>
        </p:nvSpPr>
        <p:spPr>
          <a:xfrm>
            <a:off x="292882" y="2097300"/>
            <a:ext cx="265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 Feedforward: input to hidden + hidden to output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20EC455-2383-7D42-B3EB-69F40B40C20E}"/>
              </a:ext>
            </a:extLst>
          </p:cNvPr>
          <p:cNvSpPr txBox="1"/>
          <p:nvPr/>
        </p:nvSpPr>
        <p:spPr>
          <a:xfrm>
            <a:off x="285122" y="3548317"/>
            <a:ext cx="2885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 Backprop to compute errors: output units + hidden units (</a:t>
            </a:r>
            <a:r>
              <a:rPr lang="en-US" b="1" dirty="0"/>
              <a:t>gradient descent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9D07962-0CC9-634F-9DD9-23D75F4AB8C6}"/>
                  </a:ext>
                </a:extLst>
              </p:cNvPr>
              <p:cNvSpPr txBox="1"/>
              <p:nvPr/>
            </p:nvSpPr>
            <p:spPr>
              <a:xfrm>
                <a:off x="316380" y="4972680"/>
                <a:ext cx="288185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(4) Backprop to correct errors: </a:t>
                </a:r>
                <a:r>
                  <a:rPr lang="en-US" i="1" dirty="0"/>
                  <a:t>w2</a:t>
                </a:r>
                <a:r>
                  <a:rPr lang="en-US" dirty="0"/>
                  <a:t> weights + </a:t>
                </a:r>
                <a:r>
                  <a:rPr lang="en-US" i="1" dirty="0"/>
                  <a:t>w1</a:t>
                </a:r>
                <a:r>
                  <a:rPr lang="en-US" dirty="0"/>
                  <a:t> weights &amp; learning rate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9D07962-0CC9-634F-9DD9-23D75F4AB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80" y="4972680"/>
                <a:ext cx="2881850" cy="923330"/>
              </a:xfrm>
              <a:prstGeom prst="rect">
                <a:avLst/>
              </a:prstGeom>
              <a:blipFill>
                <a:blip r:embed="rId29"/>
                <a:stretch>
                  <a:fillRect l="-1754" t="-274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28D6B921-CEC2-6F47-B7B3-E1B25CEE473F}"/>
              </a:ext>
            </a:extLst>
          </p:cNvPr>
          <p:cNvSpPr txBox="1"/>
          <p:nvPr/>
        </p:nvSpPr>
        <p:spPr>
          <a:xfrm>
            <a:off x="338383" y="6166340"/>
            <a:ext cx="3036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(5) Repeat 2-4 through epochs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F5D03B-9932-1541-B786-74C72B7171C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385292" y="1124302"/>
            <a:ext cx="5112544" cy="477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83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/>
              <a:t>Limitations of FFBP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12326"/>
            <a:ext cx="7886700" cy="57091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/>
              <a:t>Random initialization </a:t>
            </a:r>
            <a:r>
              <a:rPr lang="en-US" sz="2000" dirty="0"/>
              <a:t>+ </a:t>
            </a:r>
            <a:r>
              <a:rPr lang="en-US" sz="2000" b="1" dirty="0"/>
              <a:t>densely connected networks </a:t>
            </a:r>
            <a:r>
              <a:rPr lang="en-US" sz="2000" dirty="0"/>
              <a:t>lead to:</a:t>
            </a:r>
          </a:p>
          <a:p>
            <a:r>
              <a:rPr lang="en-US" sz="2000" dirty="0"/>
              <a:t>High computational cost (computing slow in 1990s)</a:t>
            </a:r>
          </a:p>
          <a:p>
            <a:pPr lvl="1"/>
            <a:r>
              <a:rPr lang="en-US" sz="2000" dirty="0"/>
              <a:t>Each neuron in the neural network can be considered as a logistic regression. Training the entire neural network is to train all the interconnected logistic regressions.</a:t>
            </a:r>
          </a:p>
          <a:p>
            <a:r>
              <a:rPr lang="en-US" sz="2000" dirty="0"/>
              <a:t>Difficult to train as the number of hidden layers increases</a:t>
            </a:r>
          </a:p>
          <a:p>
            <a:pPr lvl="1"/>
            <a:r>
              <a:rPr lang="en-US" sz="2000" dirty="0"/>
              <a:t>Too many connection eights to update and compute.</a:t>
            </a:r>
          </a:p>
          <a:p>
            <a:r>
              <a:rPr lang="en-US" sz="2000" dirty="0"/>
              <a:t>Stuck in local optima</a:t>
            </a:r>
          </a:p>
          <a:p>
            <a:pPr lvl="1"/>
            <a:r>
              <a:rPr lang="en-US" sz="2000" dirty="0"/>
              <a:t>The random initialization does not guarantee starting from the proximity of global optima.</a:t>
            </a:r>
          </a:p>
          <a:p>
            <a:pPr marL="342900" lvl="1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Solution:</a:t>
            </a:r>
          </a:p>
          <a:p>
            <a:pPr lvl="1"/>
            <a:r>
              <a:rPr lang="en-US" sz="2000" dirty="0"/>
              <a:t>Deep Learning: Learning with multiple (deep) levels of representation and specialized learning algorithms </a:t>
            </a:r>
          </a:p>
          <a:p>
            <a:pPr lvl="1"/>
            <a:r>
              <a:rPr lang="en-US" sz="2000" dirty="0"/>
              <a:t>Big data techniques based on cluster computing fast &amp; cheap in the 2010s</a:t>
            </a:r>
          </a:p>
          <a:p>
            <a:pPr lvl="1"/>
            <a:r>
              <a:rPr lang="en-US" sz="2000" dirty="0"/>
              <a:t>Large amount of structured and unstructured data available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(TP-PB)</a:t>
            </a:r>
            <a:fld id="{C3B144FA-A4B6-4BA2-9DD1-C172BBD468E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629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2560</TotalTime>
  <Words>749</Words>
  <Application>Microsoft Macintosh PowerPoint</Application>
  <PresentationFormat>On-screen Show (4:3)</PresentationFormat>
  <Paragraphs>173</Paragraphs>
  <Slides>19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Helvetica</vt:lpstr>
      <vt:lpstr>Times</vt:lpstr>
      <vt:lpstr>Times New Roman</vt:lpstr>
      <vt:lpstr>Office Theme</vt:lpstr>
      <vt:lpstr>Image</vt:lpstr>
      <vt:lpstr>Neural Networks:   Feedforward Backpropagation NN  &amp; Self-Organizing Map</vt:lpstr>
      <vt:lpstr>Outline</vt:lpstr>
      <vt:lpstr>Artificial Neural Networks</vt:lpstr>
      <vt:lpstr>Neural Network: A Neuron</vt:lpstr>
      <vt:lpstr>Feed forward Backpropagation Neural Network</vt:lpstr>
      <vt:lpstr>FFBP NN: Representation</vt:lpstr>
      <vt:lpstr>FFBP NN: Representation</vt:lpstr>
      <vt:lpstr>FFBP NN: Algorithm</vt:lpstr>
      <vt:lpstr>Limitations of FFBP Neural Networks</vt:lpstr>
      <vt:lpstr>Self-Organizing Map</vt:lpstr>
      <vt:lpstr>Self-Organizing Map for Text Visualization</vt:lpstr>
      <vt:lpstr>Self-Organizing Map: Representation</vt:lpstr>
      <vt:lpstr>Self-Organizing Map: Algorithm</vt:lpstr>
      <vt:lpstr>Visualization Research in AI Lab:  SOM for Text Analytics and Visualization (Chen et al., 1999)</vt:lpstr>
      <vt:lpstr>Visualization Research in AI Lab</vt:lpstr>
      <vt:lpstr>Visualization Research in AI Lab</vt:lpstr>
      <vt:lpstr>Visualization Research in AI Lab: 2D, 3D and Fisheye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Regression &amp; Discriminant Analysis</dc:title>
  <dc:creator>Li, Weifeng - (weifengli)</dc:creator>
  <cp:lastModifiedBy>Chen, Hsinchun - (hsinchun)</cp:lastModifiedBy>
  <cp:revision>283</cp:revision>
  <cp:lastPrinted>2020-03-27T17:42:56Z</cp:lastPrinted>
  <dcterms:created xsi:type="dcterms:W3CDTF">2015-12-01T17:47:18Z</dcterms:created>
  <dcterms:modified xsi:type="dcterms:W3CDTF">2020-04-02T21:50:00Z</dcterms:modified>
</cp:coreProperties>
</file>